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1"/>
  </p:notesMasterIdLst>
  <p:handoutMasterIdLst>
    <p:handoutMasterId r:id="rId42"/>
  </p:handoutMasterIdLst>
  <p:sldIdLst>
    <p:sldId id="557" r:id="rId3"/>
    <p:sldId id="2032" r:id="rId4"/>
    <p:sldId id="558" r:id="rId5"/>
    <p:sldId id="939" r:id="rId6"/>
    <p:sldId id="940" r:id="rId7"/>
    <p:sldId id="562" r:id="rId8"/>
    <p:sldId id="941" r:id="rId9"/>
    <p:sldId id="942" r:id="rId10"/>
    <p:sldId id="943" r:id="rId11"/>
    <p:sldId id="944" r:id="rId12"/>
    <p:sldId id="945" r:id="rId13"/>
    <p:sldId id="946" r:id="rId14"/>
    <p:sldId id="2031" r:id="rId15"/>
    <p:sldId id="948" r:id="rId16"/>
    <p:sldId id="951" r:id="rId17"/>
    <p:sldId id="2044" r:id="rId18"/>
    <p:sldId id="953" r:id="rId19"/>
    <p:sldId id="2025" r:id="rId20"/>
    <p:sldId id="2026" r:id="rId21"/>
    <p:sldId id="2027" r:id="rId22"/>
    <p:sldId id="958" r:id="rId23"/>
    <p:sldId id="957" r:id="rId24"/>
    <p:sldId id="959" r:id="rId25"/>
    <p:sldId id="973" r:id="rId26"/>
    <p:sldId id="969" r:id="rId27"/>
    <p:sldId id="972" r:id="rId28"/>
    <p:sldId id="2047" r:id="rId29"/>
    <p:sldId id="2045" r:id="rId30"/>
    <p:sldId id="2036" r:id="rId31"/>
    <p:sldId id="672" r:id="rId32"/>
    <p:sldId id="981" r:id="rId33"/>
    <p:sldId id="980" r:id="rId34"/>
    <p:sldId id="674" r:id="rId35"/>
    <p:sldId id="968" r:id="rId36"/>
    <p:sldId id="971" r:id="rId37"/>
    <p:sldId id="2009" r:id="rId38"/>
    <p:sldId id="2010" r:id="rId39"/>
    <p:sldId id="20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Smith" initials="AS" lastIdx="5" clrIdx="0">
    <p:extLst>
      <p:ext uri="{19B8F6BF-5375-455C-9EA6-DF929625EA0E}">
        <p15:presenceInfo xmlns:p15="http://schemas.microsoft.com/office/powerpoint/2012/main" userId="S::asmith@marketamerica.com::f84d26cc-bfa5-4d07-9211-cb325d21e3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7B5"/>
    <a:srgbClr val="595959"/>
    <a:srgbClr val="FFFFFF"/>
    <a:srgbClr val="01A7CA"/>
    <a:srgbClr val="01B0F0"/>
    <a:srgbClr val="32A6C8"/>
    <a:srgbClr val="2B8AA6"/>
    <a:srgbClr val="4CA4BD"/>
    <a:srgbClr val="4A9BBD"/>
    <a:srgbClr val="37B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9"/>
    <p:restoredTop sz="95940" autoAdjust="0"/>
  </p:normalViewPr>
  <p:slideViewPr>
    <p:cSldViewPr snapToGrid="0" snapToObjects="1">
      <p:cViewPr varScale="1">
        <p:scale>
          <a:sx n="115" d="100"/>
          <a:sy n="115" d="100"/>
        </p:scale>
        <p:origin x="216" y="880"/>
      </p:cViewPr>
      <p:guideLst/>
    </p:cSldViewPr>
  </p:slideViewPr>
  <p:outlineViewPr>
    <p:cViewPr>
      <p:scale>
        <a:sx n="33" d="100"/>
        <a:sy n="33" d="100"/>
      </p:scale>
      <p:origin x="0" y="-1424"/>
    </p:cViewPr>
  </p:outlineViewPr>
  <p:notesTextViewPr>
    <p:cViewPr>
      <p:scale>
        <a:sx n="70" d="100"/>
        <a:sy n="70" d="100"/>
      </p:scale>
      <p:origin x="0" y="0"/>
    </p:cViewPr>
  </p:notesTextViewPr>
  <p:sorterViewPr>
    <p:cViewPr>
      <p:scale>
        <a:sx n="68" d="100"/>
        <a:sy n="68" d="100"/>
      </p:scale>
      <p:origin x="0" y="0"/>
    </p:cViewPr>
  </p:sorter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95858962409201E-2"/>
          <c:y val="5.831381042506506E-2"/>
          <c:w val="0.91840816983674944"/>
          <c:h val="0.74460453001140958"/>
        </c:manualLayout>
      </c:layout>
      <c:barChart>
        <c:barDir val="col"/>
        <c:grouping val="clustered"/>
        <c:varyColors val="0"/>
        <c:ser>
          <c:idx val="0"/>
          <c:order val="0"/>
          <c:tx>
            <c:strRef>
              <c:f>Sheet1!$A$1</c:f>
              <c:strCache>
                <c:ptCount val="1"/>
                <c:pt idx="0">
                  <c:v>Series1</c:v>
                </c:pt>
              </c:strCache>
            </c:strRef>
          </c:tx>
          <c:spPr>
            <a:solidFill>
              <a:schemeClr val="bg2">
                <a:lumMod val="90000"/>
              </a:schemeClr>
            </a:solidFill>
            <a:ln>
              <a:noFill/>
            </a:ln>
            <a:effectLst/>
          </c:spPr>
          <c:invertIfNegative val="0"/>
          <c:dPt>
            <c:idx val="18"/>
            <c:invertIfNegative val="0"/>
            <c:bubble3D val="0"/>
            <c:spPr>
              <a:solidFill>
                <a:srgbClr val="0997B5"/>
              </a:solidFill>
              <a:ln>
                <a:noFill/>
              </a:ln>
              <a:effectLst/>
            </c:spPr>
            <c:extLst>
              <c:ext xmlns:c16="http://schemas.microsoft.com/office/drawing/2014/chart" uri="{C3380CC4-5D6E-409C-BE32-E72D297353CC}">
                <c16:uniqueId val="{00000001-CA47-1443-B07A-5EC5BDF99FB6}"/>
              </c:ext>
            </c:extLst>
          </c:dPt>
          <c:val>
            <c:numRef>
              <c:f>Sheet1!$A$2:$A$20</c:f>
              <c:numCache>
                <c:formatCode>General</c:formatCode>
                <c:ptCount val="19"/>
                <c:pt idx="0">
                  <c:v>110</c:v>
                </c:pt>
                <c:pt idx="1">
                  <c:v>150</c:v>
                </c:pt>
                <c:pt idx="2">
                  <c:v>200</c:v>
                </c:pt>
                <c:pt idx="3">
                  <c:v>200</c:v>
                </c:pt>
                <c:pt idx="4">
                  <c:v>230</c:v>
                </c:pt>
                <c:pt idx="5">
                  <c:v>300</c:v>
                </c:pt>
                <c:pt idx="6">
                  <c:v>330</c:v>
                </c:pt>
                <c:pt idx="7">
                  <c:v>360</c:v>
                </c:pt>
                <c:pt idx="8">
                  <c:v>380</c:v>
                </c:pt>
                <c:pt idx="9">
                  <c:v>400</c:v>
                </c:pt>
                <c:pt idx="10">
                  <c:v>420</c:v>
                </c:pt>
                <c:pt idx="11">
                  <c:v>450</c:v>
                </c:pt>
                <c:pt idx="12">
                  <c:v>480</c:v>
                </c:pt>
                <c:pt idx="13">
                  <c:v>500</c:v>
                </c:pt>
                <c:pt idx="14">
                  <c:v>550</c:v>
                </c:pt>
                <c:pt idx="15">
                  <c:v>720</c:v>
                </c:pt>
                <c:pt idx="16">
                  <c:v>780</c:v>
                </c:pt>
                <c:pt idx="17">
                  <c:v>900</c:v>
                </c:pt>
                <c:pt idx="18">
                  <c:v>1000</c:v>
                </c:pt>
              </c:numCache>
            </c:numRef>
          </c:val>
          <c:extLst>
            <c:ext xmlns:c16="http://schemas.microsoft.com/office/drawing/2014/chart" uri="{C3380CC4-5D6E-409C-BE32-E72D297353CC}">
              <c16:uniqueId val="{00000000-CA47-1443-B07A-5EC5BDF99FB6}"/>
            </c:ext>
          </c:extLst>
        </c:ser>
        <c:dLbls>
          <c:showLegendKey val="0"/>
          <c:showVal val="0"/>
          <c:showCatName val="0"/>
          <c:showSerName val="0"/>
          <c:showPercent val="0"/>
          <c:showBubbleSize val="0"/>
        </c:dLbls>
        <c:gapWidth val="77"/>
        <c:axId val="2134991200"/>
        <c:axId val="70196703"/>
      </c:barChart>
      <c:dateAx>
        <c:axId val="2134991200"/>
        <c:scaling>
          <c:orientation val="minMax"/>
        </c:scaling>
        <c:delete val="0"/>
        <c:axPos val="b"/>
        <c:numFmt formatCode="\2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baseline="0">
                <a:solidFill>
                  <a:schemeClr val="tx1">
                    <a:lumMod val="65000"/>
                    <a:lumOff val="35000"/>
                  </a:schemeClr>
                </a:solidFill>
                <a:latin typeface="+mn-lt"/>
                <a:ea typeface="+mn-ea"/>
                <a:cs typeface="+mn-cs"/>
              </a:defRPr>
            </a:pPr>
            <a:endParaRPr lang="en-US"/>
          </a:p>
        </c:txPr>
        <c:crossAx val="70196703"/>
        <c:crosses val="autoZero"/>
        <c:auto val="0"/>
        <c:lblOffset val="200"/>
        <c:baseTimeUnit val="days"/>
        <c:majorUnit val="1"/>
        <c:minorUnit val="2"/>
      </c:dateAx>
      <c:valAx>
        <c:axId val="70196703"/>
        <c:scaling>
          <c:orientation val="minMax"/>
          <c:max val="100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baseline="0">
                <a:solidFill>
                  <a:schemeClr val="tx1">
                    <a:lumMod val="65000"/>
                    <a:lumOff val="35000"/>
                  </a:schemeClr>
                </a:solidFill>
                <a:latin typeface="+mn-lt"/>
                <a:ea typeface="+mn-ea"/>
                <a:cs typeface="+mn-cs"/>
              </a:defRPr>
            </a:pPr>
            <a:endParaRPr lang="en-US"/>
          </a:p>
        </c:txPr>
        <c:crossAx val="213499120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348097063237244E-2"/>
          <c:y val="4.9417216434673408E-2"/>
          <c:w val="0.95330380587352548"/>
          <c:h val="0.95058278356532655"/>
        </c:manualLayout>
      </c:layout>
      <c:pie3DChart>
        <c:varyColors val="1"/>
        <c:ser>
          <c:idx val="0"/>
          <c:order val="0"/>
          <c:tx>
            <c:strRef>
              <c:f>Sheet1!$B$1</c:f>
              <c:strCache>
                <c:ptCount val="1"/>
                <c:pt idx="0">
                  <c:v>People Hoping to Retire at 65</c:v>
                </c:pt>
              </c:strCache>
            </c:strRef>
          </c:tx>
          <c:spPr>
            <a:ln w="0">
              <a:solidFill>
                <a:schemeClr val="bg1"/>
              </a:solidFill>
            </a:ln>
          </c:spPr>
          <c:dPt>
            <c:idx val="0"/>
            <c:bubble3D val="0"/>
            <c:spPr>
              <a:solidFill>
                <a:srgbClr val="0997B5">
                  <a:alpha val="92000"/>
                </a:srgbClr>
              </a:solidFill>
              <a:ln w="63500">
                <a:solidFill>
                  <a:schemeClr val="bg1"/>
                </a:solidFill>
              </a:ln>
              <a:effectLst>
                <a:innerShdw blurRad="114300">
                  <a:schemeClr val="accent1">
                    <a:lumMod val="75000"/>
                  </a:schemeClr>
                </a:innerShdw>
              </a:effectLst>
              <a:scene3d>
                <a:camera prst="orthographicFront"/>
                <a:lightRig rig="threePt" dir="t"/>
              </a:scene3d>
              <a:sp3d contourW="63500" prstMaterial="flat">
                <a:contourClr>
                  <a:schemeClr val="bg1"/>
                </a:contourClr>
              </a:sp3d>
            </c:spPr>
            <c:extLst>
              <c:ext xmlns:c16="http://schemas.microsoft.com/office/drawing/2014/chart" uri="{C3380CC4-5D6E-409C-BE32-E72D297353CC}">
                <c16:uniqueId val="{00000001-333E-8A43-95E7-120A553A46B5}"/>
              </c:ext>
            </c:extLst>
          </c:dPt>
          <c:dPt>
            <c:idx val="1"/>
            <c:bubble3D val="0"/>
            <c:spPr>
              <a:solidFill>
                <a:schemeClr val="accent2">
                  <a:alpha val="90000"/>
                </a:schemeClr>
              </a:solidFill>
              <a:ln w="0">
                <a:solidFill>
                  <a:schemeClr val="bg1"/>
                </a:solidFill>
              </a:ln>
              <a:effectLst>
                <a:innerShdw blurRad="114300">
                  <a:schemeClr val="accent2">
                    <a:lumMod val="75000"/>
                  </a:schemeClr>
                </a:innerShdw>
              </a:effectLst>
              <a:scene3d>
                <a:camera prst="orthographicFront"/>
                <a:lightRig rig="threePt" dir="t"/>
              </a:scene3d>
              <a:sp3d prstMaterial="flat">
                <a:contourClr>
                  <a:schemeClr val="bg1"/>
                </a:contourClr>
              </a:sp3d>
            </c:spPr>
            <c:extLst>
              <c:ext xmlns:c16="http://schemas.microsoft.com/office/drawing/2014/chart" uri="{C3380CC4-5D6E-409C-BE32-E72D297353CC}">
                <c16:uniqueId val="{00000003-333E-8A43-95E7-120A553A46B5}"/>
              </c:ext>
            </c:extLst>
          </c:dPt>
          <c:dPt>
            <c:idx val="2"/>
            <c:bubble3D val="0"/>
            <c:spPr>
              <a:solidFill>
                <a:schemeClr val="accent3">
                  <a:alpha val="90000"/>
                </a:schemeClr>
              </a:solidFill>
              <a:ln w="0">
                <a:solidFill>
                  <a:schemeClr val="bg1"/>
                </a:solidFill>
              </a:ln>
              <a:effectLst>
                <a:innerShdw blurRad="114300">
                  <a:schemeClr val="accent3">
                    <a:lumMod val="75000"/>
                  </a:schemeClr>
                </a:innerShdw>
              </a:effectLst>
              <a:scene3d>
                <a:camera prst="orthographicFront"/>
                <a:lightRig rig="threePt" dir="t"/>
              </a:scene3d>
              <a:sp3d prstMaterial="flat">
                <a:contourClr>
                  <a:schemeClr val="bg1"/>
                </a:contourClr>
              </a:sp3d>
            </c:spPr>
            <c:extLst>
              <c:ext xmlns:c16="http://schemas.microsoft.com/office/drawing/2014/chart" uri="{C3380CC4-5D6E-409C-BE32-E72D297353CC}">
                <c16:uniqueId val="{00000005-333E-8A43-95E7-120A553A46B5}"/>
              </c:ext>
            </c:extLst>
          </c:dPt>
          <c:dPt>
            <c:idx val="3"/>
            <c:bubble3D val="0"/>
            <c:spPr>
              <a:solidFill>
                <a:schemeClr val="bg2">
                  <a:lumMod val="25000"/>
                  <a:alpha val="96000"/>
                </a:schemeClr>
              </a:solidFill>
              <a:ln w="0">
                <a:solidFill>
                  <a:schemeClr val="tx1"/>
                </a:solidFill>
              </a:ln>
              <a:effectLst>
                <a:innerShdw blurRad="114300">
                  <a:schemeClr val="accent4">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7-333E-8A43-95E7-120A553A46B5}"/>
              </c:ext>
            </c:extLst>
          </c:dPt>
          <c:dPt>
            <c:idx val="4"/>
            <c:bubble3D val="0"/>
            <c:spPr>
              <a:solidFill>
                <a:schemeClr val="bg2">
                  <a:lumMod val="25000"/>
                  <a:alpha val="96000"/>
                </a:schemeClr>
              </a:solidFill>
              <a:ln w="0">
                <a:solidFill>
                  <a:schemeClr val="tx1"/>
                </a:solidFill>
              </a:ln>
              <a:effectLst>
                <a:innerShdw blurRad="114300">
                  <a:schemeClr val="accent5">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9-333E-8A43-95E7-120A553A46B5}"/>
              </c:ext>
            </c:extLst>
          </c:dPt>
          <c:dPt>
            <c:idx val="5"/>
            <c:bubble3D val="0"/>
            <c:spPr>
              <a:solidFill>
                <a:schemeClr val="bg2">
                  <a:lumMod val="25000"/>
                  <a:alpha val="96000"/>
                </a:schemeClr>
              </a:solidFill>
              <a:ln w="0">
                <a:solidFill>
                  <a:schemeClr val="tx1"/>
                </a:solidFill>
              </a:ln>
              <a:effectLst>
                <a:innerShdw blurRad="114300">
                  <a:schemeClr val="accent6">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B-333E-8A43-95E7-120A553A46B5}"/>
              </c:ext>
            </c:extLst>
          </c:dPt>
          <c:dLbls>
            <c:dLbl>
              <c:idx val="0"/>
              <c:layout>
                <c:manualLayout>
                  <c:x val="-2.1196386231361629E-2"/>
                  <c:y val="-6.0680342650201368E-3"/>
                </c:manualLayout>
              </c:layout>
              <c:tx>
                <c:rich>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fld id="{FFC3586E-A2E4-BE46-8C47-02421D8C4057}" type="CATEGORYNAME">
                      <a:rPr lang="en-US" sz="2400">
                        <a:solidFill>
                          <a:srgbClr val="0997B5"/>
                        </a:solidFill>
                      </a:rPr>
                      <a:pPr>
                        <a:defRPr sz="2400">
                          <a:solidFill>
                            <a:schemeClr val="bg1"/>
                          </a:solidFill>
                        </a:defRPr>
                      </a:pPr>
                      <a:t>[CATEGORY NAME]</a:t>
                    </a:fld>
                    <a:endParaRPr lang="en-US"/>
                  </a:p>
                </c:rich>
              </c:tx>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8754812010102585"/>
                      <c:h val="9.8211687693097502E-2"/>
                    </c:manualLayout>
                  </c15:layout>
                  <c15:dlblFieldTable/>
                  <c15:showDataLabelsRange val="0"/>
                </c:ext>
                <c:ext xmlns:c16="http://schemas.microsoft.com/office/drawing/2014/chart" uri="{C3380CC4-5D6E-409C-BE32-E72D297353CC}">
                  <c16:uniqueId val="{00000001-333E-8A43-95E7-120A553A46B5}"/>
                </c:ext>
              </c:extLst>
            </c:dLbl>
            <c:dLbl>
              <c:idx val="1"/>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2"/>
                      </a:solidFill>
                      <a:effectLst/>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3-333E-8A43-95E7-120A553A46B5}"/>
                </c:ext>
              </c:extLst>
            </c:dLbl>
            <c:dLbl>
              <c:idx val="2"/>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3"/>
                      </a:solidFill>
                      <a:effectLst/>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5-333E-8A43-95E7-120A553A46B5}"/>
                </c:ext>
              </c:extLst>
            </c:dLbl>
            <c:dLbl>
              <c:idx val="3"/>
              <c:layout>
                <c:manualLayout>
                  <c:x val="8.9247942026785626E-2"/>
                  <c:y val="-0.19356884511239741"/>
                </c:manualLayout>
              </c:layout>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ln>
                        <a:noFill/>
                      </a:ln>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2572143257704489"/>
                      <c:h val="0.1131493497467376"/>
                    </c:manualLayout>
                  </c15:layout>
                </c:ext>
                <c:ext xmlns:c16="http://schemas.microsoft.com/office/drawing/2014/chart" uri="{C3380CC4-5D6E-409C-BE32-E72D297353CC}">
                  <c16:uniqueId val="{00000007-333E-8A43-95E7-120A553A46B5}"/>
                </c:ext>
              </c:extLst>
            </c:dLbl>
            <c:dLbl>
              <c:idx val="4"/>
              <c:layout>
                <c:manualLayout>
                  <c:x val="4.2252224522523509E-3"/>
                  <c:y val="0.14622566762856332"/>
                </c:manualLayout>
              </c:layout>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ext>
                <c:ext xmlns:c16="http://schemas.microsoft.com/office/drawing/2014/chart" uri="{C3380CC4-5D6E-409C-BE32-E72D297353CC}">
                  <c16:uniqueId val="{00000009-333E-8A43-95E7-120A553A46B5}"/>
                </c:ext>
              </c:extLst>
            </c:dLbl>
            <c:dLbl>
              <c:idx val="5"/>
              <c:layout>
                <c:manualLayout>
                  <c:x val="-8.9247854184323086E-2"/>
                  <c:y val="-0.20325557538656569"/>
                </c:manualLayout>
              </c:layout>
              <c:tx>
                <c:rich>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r>
                      <a:rPr lang="en-US" dirty="0"/>
                      <a:t>Struggling</a:t>
                    </a:r>
                  </a:p>
                  <a:p>
                    <a:pPr>
                      <a:defRPr sz="2400">
                        <a:solidFill>
                          <a:schemeClr val="bg1"/>
                        </a:solidFill>
                      </a:defRPr>
                    </a:pPr>
                    <a:r>
                      <a:rPr lang="en-US" dirty="0"/>
                      <a:t>Financially</a:t>
                    </a:r>
                  </a:p>
                </c:rich>
              </c:tx>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3900742936411893"/>
                      <c:h val="0.34303315300087667"/>
                    </c:manualLayout>
                  </c15:layout>
                </c:ext>
                <c:ext xmlns:c16="http://schemas.microsoft.com/office/drawing/2014/chart" uri="{C3380CC4-5D6E-409C-BE32-E72D297353CC}">
                  <c16:uniqueId val="{0000000B-333E-8A43-95E7-120A553A46B5}"/>
                </c:ext>
              </c:extLst>
            </c:dLbl>
            <c:spPr>
              <a:noFill/>
              <a:ln>
                <a:no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1"/>
                    </a:solidFill>
                    <a:effectLst/>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Sheet1!$A$2:$A$7</c:f>
              <c:strCache>
                <c:ptCount val="6"/>
                <c:pt idx="0">
                  <c:v>Financially Fit</c:v>
                </c:pt>
                <c:pt idx="2">
                  <c:v>Not Financially Fit</c:v>
                </c:pt>
                <c:pt idx="3">
                  <c:v>Still Working</c:v>
                </c:pt>
                <c:pt idx="4">
                  <c:v>Dead</c:v>
                </c:pt>
                <c:pt idx="5">
                  <c:v>Flat Broke</c:v>
                </c:pt>
              </c:strCache>
            </c:strRef>
          </c:cat>
          <c:val>
            <c:numRef>
              <c:f>Sheet1!$B$2:$B$7</c:f>
              <c:numCache>
                <c:formatCode>General</c:formatCode>
                <c:ptCount val="6"/>
                <c:pt idx="0">
                  <c:v>5</c:v>
                </c:pt>
                <c:pt idx="3">
                  <c:v>32</c:v>
                </c:pt>
                <c:pt idx="4">
                  <c:v>32</c:v>
                </c:pt>
                <c:pt idx="5">
                  <c:v>32</c:v>
                </c:pt>
              </c:numCache>
            </c:numRef>
          </c:val>
          <c:extLst>
            <c:ext xmlns:c16="http://schemas.microsoft.com/office/drawing/2014/chart" uri="{C3380CC4-5D6E-409C-BE32-E72D297353CC}">
              <c16:uniqueId val="{0000000C-333E-8A43-95E7-120A553A46B5}"/>
            </c:ext>
          </c:extLst>
        </c:ser>
        <c:dLbls>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8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510581804861629"/>
          <c:y val="9.1023594317527434E-2"/>
          <c:w val="0.83469061495555208"/>
          <c:h val="0.81224805881195605"/>
        </c:manualLayout>
      </c:layout>
      <c:pie3DChart>
        <c:varyColors val="1"/>
        <c:ser>
          <c:idx val="0"/>
          <c:order val="0"/>
          <c:tx>
            <c:strRef>
              <c:f>Sheet1!$B$1</c:f>
              <c:strCache>
                <c:ptCount val="1"/>
                <c:pt idx="0">
                  <c:v>Sales</c:v>
                </c:pt>
              </c:strCache>
            </c:strRef>
          </c:tx>
          <c:dPt>
            <c:idx val="0"/>
            <c:bubble3D val="0"/>
            <c:spPr>
              <a:solidFill>
                <a:schemeClr val="tx1">
                  <a:lumMod val="85000"/>
                  <a:lumOff val="15000"/>
                  <a:alpha val="90000"/>
                </a:schemeClr>
              </a:solidFill>
              <a:ln w="25400">
                <a:solidFill>
                  <a:schemeClr val="tx1"/>
                </a:solidFill>
              </a:ln>
              <a:effectLst/>
              <a:sp3d contourW="25400">
                <a:contourClr>
                  <a:schemeClr val="tx1"/>
                </a:contourClr>
              </a:sp3d>
            </c:spPr>
            <c:extLst>
              <c:ext xmlns:c16="http://schemas.microsoft.com/office/drawing/2014/chart" uri="{C3380CC4-5D6E-409C-BE32-E72D297353CC}">
                <c16:uniqueId val="{00000001-5DDF-8442-BE71-D049EFBC1DCC}"/>
              </c:ext>
            </c:extLst>
          </c:dPt>
          <c:dPt>
            <c:idx val="1"/>
            <c:bubble3D val="0"/>
            <c:spPr>
              <a:solidFill>
                <a:srgbClr val="0997B5">
                  <a:alpha val="90000"/>
                </a:srgbClr>
              </a:solidFill>
              <a:ln w="44450">
                <a:solidFill>
                  <a:schemeClr val="bg1"/>
                </a:solidFill>
              </a:ln>
              <a:effectLst/>
              <a:sp3d contourW="44450">
                <a:contourClr>
                  <a:schemeClr val="bg1"/>
                </a:contourClr>
              </a:sp3d>
            </c:spPr>
            <c:extLst>
              <c:ext xmlns:c16="http://schemas.microsoft.com/office/drawing/2014/chart" uri="{C3380CC4-5D6E-409C-BE32-E72D297353CC}">
                <c16:uniqueId val="{00000002-5DDF-8442-BE71-D049EFBC1DC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5DDF-8442-BE71-D049EFBC1DC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4-5DDF-8442-BE71-D049EFBC1DCC}"/>
              </c:ext>
            </c:extLst>
          </c:dPt>
          <c:dLbls>
            <c:dLbl>
              <c:idx val="0"/>
              <c:layout>
                <c:manualLayout>
                  <c:x val="-0.21473862208934016"/>
                  <c:y val="0.30606830230592869"/>
                </c:manualLayout>
              </c:layout>
              <c:tx>
                <c:rich>
                  <a:bodyPr/>
                  <a:lstStyle/>
                  <a:p>
                    <a:r>
                      <a:rPr lang="en-US" sz="2400" dirty="0">
                        <a:solidFill>
                          <a:schemeClr val="bg1"/>
                        </a:solidFill>
                      </a:rPr>
                      <a:t>Still Working</a:t>
                    </a:r>
                  </a:p>
                </c:rich>
              </c:tx>
              <c:dLblPos val="bestFit"/>
              <c:showLegendKey val="0"/>
              <c:showVal val="0"/>
              <c:showCatName val="1"/>
              <c:showSerName val="0"/>
              <c:showPercent val="0"/>
              <c:showBubbleSize val="0"/>
              <c:extLst>
                <c:ext xmlns:c15="http://schemas.microsoft.com/office/drawing/2012/chart" uri="{CE6537A1-D6FC-4f65-9D91-7224C49458BB}">
                  <c15:layout>
                    <c:manualLayout>
                      <c:w val="0.26634154048063668"/>
                      <c:h val="8.852907671362284E-2"/>
                    </c:manualLayout>
                  </c15:layout>
                </c:ext>
                <c:ext xmlns:c16="http://schemas.microsoft.com/office/drawing/2014/chart" uri="{C3380CC4-5D6E-409C-BE32-E72D297353CC}">
                  <c16:uniqueId val="{00000001-5DDF-8442-BE71-D049EFBC1DCC}"/>
                </c:ext>
              </c:extLst>
            </c:dLbl>
            <c:dLbl>
              <c:idx val="1"/>
              <c:layout>
                <c:manualLayout>
                  <c:x val="1.147471538121177E-2"/>
                  <c:y val="1.6864903895350374E-2"/>
                </c:manualLayout>
              </c:layout>
              <c:tx>
                <c:rich>
                  <a:bodyPr rot="0" spcFirstLastPara="1" vertOverflow="overflow" horzOverflow="overflow" vert="horz" wrap="square" lIns="38100" tIns="19050" rIns="38100" bIns="19050" anchor="t" anchorCtr="0">
                    <a:noAutofit/>
                  </a:bodyPr>
                  <a:lstStyle/>
                  <a:p>
                    <a:pPr algn="ctr">
                      <a:defRPr sz="1197" b="0" i="0" u="none" strike="noStrike" kern="1200" baseline="0">
                        <a:solidFill>
                          <a:srgbClr val="0997B5"/>
                        </a:solidFill>
                        <a:latin typeface="Calibri" panose="020F0502020204030204" pitchFamily="34" charset="0"/>
                        <a:ea typeface="+mn-ea"/>
                        <a:cs typeface="Calibri" panose="020F0502020204030204" pitchFamily="34" charset="0"/>
                      </a:defRPr>
                    </a:pPr>
                    <a:r>
                      <a:rPr lang="en-US" sz="2800" b="0" i="0" dirty="0">
                        <a:solidFill>
                          <a:srgbClr val="0997B5"/>
                        </a:solidFill>
                        <a:latin typeface="Calibri" panose="020F0502020204030204" pitchFamily="34" charset="0"/>
                        <a:cs typeface="Calibri" panose="020F0502020204030204" pitchFamily="34" charset="0"/>
                      </a:rPr>
                      <a:t>Financially Fit</a:t>
                    </a:r>
                  </a:p>
                </c:rich>
              </c:tx>
              <c:spPr>
                <a:noFill/>
                <a:ln>
                  <a:noFill/>
                </a:ln>
                <a:effectLst/>
              </c:spPr>
              <c:txPr>
                <a:bodyPr rot="0" spcFirstLastPara="1" vertOverflow="overflow" horzOverflow="overflow" vert="horz" wrap="square" lIns="38100" tIns="19050" rIns="38100" bIns="19050" anchor="t" anchorCtr="0">
                  <a:noAutofit/>
                </a:bodyPr>
                <a:lstStyle/>
                <a:p>
                  <a:pPr algn="ctr">
                    <a:defRPr sz="1197" b="0" i="0" u="none" strike="noStrike" kern="1200" baseline="0">
                      <a:solidFill>
                        <a:srgbClr val="0997B5"/>
                      </a:solidFill>
                      <a:latin typeface="Calibri" panose="020F0502020204030204" pitchFamily="34" charset="0"/>
                      <a:ea typeface="+mn-ea"/>
                      <a:cs typeface="Calibri" panose="020F050202020403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43109788428763862"/>
                      <c:h val="0.17567789643887932"/>
                    </c:manualLayout>
                  </c15:layout>
                </c:ext>
                <c:ext xmlns:c16="http://schemas.microsoft.com/office/drawing/2014/chart" uri="{C3380CC4-5D6E-409C-BE32-E72D297353CC}">
                  <c16:uniqueId val="{00000002-5DDF-8442-BE71-D049EFBC1DCC}"/>
                </c:ext>
              </c:extLst>
            </c:dLbl>
            <c:dLbl>
              <c:idx val="2"/>
              <c:tx>
                <c:rich>
                  <a:bodyPr/>
                  <a:lstStyle/>
                  <a:p>
                    <a:r>
                      <a:rPr lang="en-US" sz="2400" dirty="0">
                        <a:solidFill>
                          <a:schemeClr val="bg1"/>
                        </a:solidFill>
                      </a:rPr>
                      <a:t>Still Working, Dead, or Financially Struggling</a:t>
                    </a:r>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DF-8442-BE71-D049EFBC1DCC}"/>
                </c:ext>
              </c:extLst>
            </c:dLbl>
            <c:dLbl>
              <c:idx val="3"/>
              <c:tx>
                <c:rich>
                  <a:bodyPr/>
                  <a:lstStyle/>
                  <a:p>
                    <a:r>
                      <a:rPr lang="en-US" sz="2400" dirty="0">
                        <a:solidFill>
                          <a:schemeClr val="bg1"/>
                        </a:solidFill>
                      </a:rPr>
                      <a:t>Still Working, Dead, or Financially Struggling</a:t>
                    </a:r>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DF-8442-BE71-D049EFBC1DCC}"/>
                </c:ext>
              </c:extLst>
            </c:dLbl>
            <c:spPr>
              <a:noFill/>
              <a:ln>
                <a:noFill/>
              </a:ln>
              <a:effectLst/>
            </c:spPr>
            <c:txPr>
              <a:bodyPr rot="0" spcFirstLastPara="1" vertOverflow="overflow" horzOverflow="overflow" vert="horz" wrap="square" lIns="38100" tIns="19050" rIns="38100" bIns="19050" anchor="t" anchorCtr="0">
                <a:noAutofit/>
              </a:bodyPr>
              <a:lstStyle/>
              <a:p>
                <a:pPr algn="ctr">
                  <a:defRPr sz="1197"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2"/>
                <c:pt idx="0">
                  <c:v>Still Working, Dead, or Finacially Struggling</c:v>
                </c:pt>
                <c:pt idx="1">
                  <c:v>Financially Fit</c:v>
                </c:pt>
              </c:strCache>
            </c:strRef>
          </c:cat>
          <c:val>
            <c:numRef>
              <c:f>Sheet1!$B$2:$B$5</c:f>
              <c:numCache>
                <c:formatCode>General</c:formatCode>
                <c:ptCount val="4"/>
                <c:pt idx="0">
                  <c:v>95</c:v>
                </c:pt>
                <c:pt idx="1">
                  <c:v>5</c:v>
                </c:pt>
              </c:numCache>
            </c:numRef>
          </c:val>
          <c:extLst>
            <c:ext xmlns:c16="http://schemas.microsoft.com/office/drawing/2014/chart" uri="{C3380CC4-5D6E-409C-BE32-E72D297353CC}">
              <c16:uniqueId val="{00000000-5DDF-8442-BE71-D049EFBC1DCC}"/>
            </c:ext>
          </c:extLst>
        </c:ser>
        <c:dLbls>
          <c:dLblPos val="outEnd"/>
          <c:showLegendKey val="0"/>
          <c:showVal val="0"/>
          <c:showCatName val="1"/>
          <c:showSerName val="0"/>
          <c:showPercent val="0"/>
          <c:showBubbleSize val="0"/>
          <c:showLeaderLines val="0"/>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0.41363</cdr:x>
      <cdr:y>0.29064</cdr:y>
    </cdr:from>
    <cdr:to>
      <cdr:x>0.7576</cdr:x>
      <cdr:y>0.37928</cdr:y>
    </cdr:to>
    <cdr:sp macro="" textlink="">
      <cdr:nvSpPr>
        <cdr:cNvPr id="2" name="TextBox 1">
          <a:extLst xmlns:a="http://schemas.openxmlformats.org/drawingml/2006/main">
            <a:ext uri="{FF2B5EF4-FFF2-40B4-BE49-F238E27FC236}">
              <a16:creationId xmlns:a16="http://schemas.microsoft.com/office/drawing/2014/main" id="{5FCB209C-347D-5947-821E-5639C65A02EB}"/>
            </a:ext>
          </a:extLst>
        </cdr:cNvPr>
        <cdr:cNvSpPr txBox="1"/>
      </cdr:nvSpPr>
      <cdr:spPr>
        <a:xfrm xmlns:a="http://schemas.openxmlformats.org/drawingml/2006/main">
          <a:off x="3204594" y="1715498"/>
          <a:ext cx="2664927" cy="523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dirty="0">
              <a:solidFill>
                <a:schemeClr val="bg1"/>
              </a:solidFill>
            </a:rPr>
            <a:t>Dead</a:t>
          </a:r>
        </a:p>
      </cdr:txBody>
    </cdr:sp>
  </cdr:relSizeAnchor>
  <cdr:relSizeAnchor xmlns:cdr="http://schemas.openxmlformats.org/drawingml/2006/chartDrawing">
    <cdr:from>
      <cdr:x>0.61003</cdr:x>
      <cdr:y>0.36513</cdr:y>
    </cdr:from>
    <cdr:to>
      <cdr:x>0.954</cdr:x>
      <cdr:y>0.54869</cdr:y>
    </cdr:to>
    <cdr:sp macro="" textlink="">
      <cdr:nvSpPr>
        <cdr:cNvPr id="3" name="TextBox 2">
          <a:extLst xmlns:a="http://schemas.openxmlformats.org/drawingml/2006/main">
            <a:ext uri="{FF2B5EF4-FFF2-40B4-BE49-F238E27FC236}">
              <a16:creationId xmlns:a16="http://schemas.microsoft.com/office/drawing/2014/main" id="{83AABC66-C4CD-6B4D-BF9C-F1058319FEC8}"/>
            </a:ext>
          </a:extLst>
        </cdr:cNvPr>
        <cdr:cNvSpPr txBox="1"/>
      </cdr:nvSpPr>
      <cdr:spPr>
        <a:xfrm xmlns:a="http://schemas.openxmlformats.org/drawingml/2006/main">
          <a:off x="4726279" y="2155189"/>
          <a:ext cx="2664927" cy="10834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dirty="0">
              <a:solidFill>
                <a:schemeClr val="bg1"/>
              </a:solidFill>
            </a:rPr>
            <a:t>Financially </a:t>
          </a:r>
          <a:br>
            <a:rPr lang="en-US" sz="2400" dirty="0">
              <a:solidFill>
                <a:schemeClr val="bg1"/>
              </a:solidFill>
            </a:rPr>
          </a:br>
          <a:r>
            <a:rPr lang="en-US" sz="2400" dirty="0">
              <a:solidFill>
                <a:schemeClr val="bg1"/>
              </a:solidFill>
            </a:rPr>
            <a:t>Struggling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63423-427F-9C47-9274-0A1ECB4AE0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D3BA41-E6B1-804E-B8E4-86F57364EA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4BA54-590D-434D-8537-368A7F3B3E3F}" type="datetimeFigureOut">
              <a:rPr lang="en-US" smtClean="0"/>
              <a:t>2/14/19</a:t>
            </a:fld>
            <a:endParaRPr lang="en-US"/>
          </a:p>
        </p:txBody>
      </p:sp>
      <p:sp>
        <p:nvSpPr>
          <p:cNvPr id="4" name="Footer Placeholder 3">
            <a:extLst>
              <a:ext uri="{FF2B5EF4-FFF2-40B4-BE49-F238E27FC236}">
                <a16:creationId xmlns:a16="http://schemas.microsoft.com/office/drawing/2014/main" id="{8BC64E32-D745-0241-AB8E-AA7D51205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F6EF96-1380-D443-81E9-7B11B20DBE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1D6-B163-F446-BB39-70DBBB28DA7C}" type="slidenum">
              <a:rPr lang="en-US" smtClean="0"/>
              <a:t>‹#›</a:t>
            </a:fld>
            <a:endParaRPr lang="en-US"/>
          </a:p>
        </p:txBody>
      </p:sp>
    </p:spTree>
    <p:extLst>
      <p:ext uri="{BB962C8B-B14F-4D97-AF65-F5344CB8AC3E}">
        <p14:creationId xmlns:p14="http://schemas.microsoft.com/office/powerpoint/2010/main" val="124765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E133E-BD04-8B44-B2D1-980819CD2367}" type="datetimeFigureOut">
              <a:rPr lang="en-US" smtClean="0"/>
              <a:t>2/14/19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9D0F-365B-A44E-AF82-4A6D93ABA38B}" type="slidenum">
              <a:rPr lang="en-US" smtClean="0"/>
              <a:t>‹#›</a:t>
            </a:fld>
            <a:endParaRPr lang="en-US" dirty="0"/>
          </a:p>
        </p:txBody>
      </p:sp>
    </p:spTree>
    <p:extLst>
      <p:ext uri="{BB962C8B-B14F-4D97-AF65-F5344CB8AC3E}">
        <p14:creationId xmlns:p14="http://schemas.microsoft.com/office/powerpoint/2010/main" val="76678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a:t>
            </a:fld>
            <a:endParaRPr lang="en-US" dirty="0"/>
          </a:p>
        </p:txBody>
      </p:sp>
    </p:spTree>
    <p:extLst>
      <p:ext uri="{BB962C8B-B14F-4D97-AF65-F5344CB8AC3E}">
        <p14:creationId xmlns:p14="http://schemas.microsoft.com/office/powerpoint/2010/main" val="3304809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10</a:t>
            </a:fld>
            <a:endParaRPr lang="en-US" dirty="0"/>
          </a:p>
        </p:txBody>
      </p:sp>
    </p:spTree>
    <p:extLst>
      <p:ext uri="{BB962C8B-B14F-4D97-AF65-F5344CB8AC3E}">
        <p14:creationId xmlns:p14="http://schemas.microsoft.com/office/powerpoint/2010/main" val="23573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Andrew please finalize the text you want to be on this slide</a:t>
            </a:r>
          </a:p>
        </p:txBody>
      </p:sp>
      <p:sp>
        <p:nvSpPr>
          <p:cNvPr id="4" name="Slide Number Placeholder 3"/>
          <p:cNvSpPr>
            <a:spLocks noGrp="1"/>
          </p:cNvSpPr>
          <p:nvPr>
            <p:ph type="sldNum" sz="quarter" idx="5"/>
          </p:nvPr>
        </p:nvSpPr>
        <p:spPr/>
        <p:txBody>
          <a:bodyPr/>
          <a:lstStyle/>
          <a:p>
            <a:fld id="{00FA9D0F-365B-A44E-AF82-4A6D93ABA38B}" type="slidenum">
              <a:rPr lang="en-US" smtClean="0"/>
              <a:t>12</a:t>
            </a:fld>
            <a:endParaRPr lang="en-US" dirty="0"/>
          </a:p>
        </p:txBody>
      </p:sp>
    </p:spTree>
    <p:extLst>
      <p:ext uri="{BB962C8B-B14F-4D97-AF65-F5344CB8AC3E}">
        <p14:creationId xmlns:p14="http://schemas.microsoft.com/office/powerpoint/2010/main" val="122246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13</a:t>
            </a:fld>
            <a:endParaRPr lang="en-US" dirty="0"/>
          </a:p>
        </p:txBody>
      </p:sp>
    </p:spTree>
    <p:extLst>
      <p:ext uri="{BB962C8B-B14F-4D97-AF65-F5344CB8AC3E}">
        <p14:creationId xmlns:p14="http://schemas.microsoft.com/office/powerpoint/2010/main" val="371229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14</a:t>
            </a:fld>
            <a:endParaRPr lang="en-US" dirty="0"/>
          </a:p>
        </p:txBody>
      </p:sp>
    </p:spTree>
    <p:extLst>
      <p:ext uri="{BB962C8B-B14F-4D97-AF65-F5344CB8AC3E}">
        <p14:creationId xmlns:p14="http://schemas.microsoft.com/office/powerpoint/2010/main" val="982638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15</a:t>
            </a:fld>
            <a:endParaRPr lang="en-US" dirty="0"/>
          </a:p>
        </p:txBody>
      </p:sp>
    </p:spTree>
    <p:extLst>
      <p:ext uri="{BB962C8B-B14F-4D97-AF65-F5344CB8AC3E}">
        <p14:creationId xmlns:p14="http://schemas.microsoft.com/office/powerpoint/2010/main" val="196357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16</a:t>
            </a:fld>
            <a:endParaRPr lang="en-US" dirty="0"/>
          </a:p>
        </p:txBody>
      </p:sp>
    </p:spTree>
    <p:extLst>
      <p:ext uri="{BB962C8B-B14F-4D97-AF65-F5344CB8AC3E}">
        <p14:creationId xmlns:p14="http://schemas.microsoft.com/office/powerpoint/2010/main" val="305130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Need a more creative visual way to showcase what the subscription includes.  The current slide is too text heavy.  We want to avoid the multiple website slide like in the current UBP (slide 48)  and show these features in a visual, simple way.</a:t>
            </a: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17</a:t>
            </a:fld>
            <a:endParaRPr lang="en-US" dirty="0"/>
          </a:p>
        </p:txBody>
      </p:sp>
    </p:spTree>
    <p:extLst>
      <p:ext uri="{BB962C8B-B14F-4D97-AF65-F5344CB8AC3E}">
        <p14:creationId xmlns:p14="http://schemas.microsoft.com/office/powerpoint/2010/main" val="131654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Slides 20-21-22:  We would like this designed with 4 quadrants of products per slide like seen here.  Instead of the current images can we use the brand name and category and display 2 to 3 or 4 products from each category</a:t>
            </a:r>
            <a:r>
              <a:rPr lang="en-US" baseline="0" dirty="0"/>
              <a:t> </a:t>
            </a:r>
            <a:r>
              <a:rPr lang="en-US" dirty="0"/>
              <a:t>so that we can have room to make the brand names and product images much larger?  The idea is to showcase the brands and a visual of just a few products.  Keep in mind the purpose od slides 20-22 is to explain</a:t>
            </a:r>
            <a:r>
              <a:rPr lang="en-US" baseline="0" dirty="0"/>
              <a:t> what it means to create BV. To do that we do not need the slides to look like a product catalog. Just need a few products from each category.</a:t>
            </a:r>
            <a:r>
              <a:rPr lang="en-US" dirty="0"/>
              <a:t> </a:t>
            </a:r>
          </a:p>
        </p:txBody>
      </p:sp>
      <p:sp>
        <p:nvSpPr>
          <p:cNvPr id="4" name="Slide Number Placeholder 3"/>
          <p:cNvSpPr>
            <a:spLocks noGrp="1"/>
          </p:cNvSpPr>
          <p:nvPr>
            <p:ph type="sldNum" sz="quarter" idx="5"/>
          </p:nvPr>
        </p:nvSpPr>
        <p:spPr/>
        <p:txBody>
          <a:bodyPr/>
          <a:lstStyle/>
          <a:p>
            <a:fld id="{00FA9D0F-365B-A44E-AF82-4A6D93ABA38B}" type="slidenum">
              <a:rPr lang="en-US" smtClean="0"/>
              <a:t>18</a:t>
            </a:fld>
            <a:endParaRPr lang="en-US"/>
          </a:p>
        </p:txBody>
      </p:sp>
    </p:spTree>
    <p:extLst>
      <p:ext uri="{BB962C8B-B14F-4D97-AF65-F5344CB8AC3E}">
        <p14:creationId xmlns:p14="http://schemas.microsoft.com/office/powerpoint/2010/main" val="88778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19</a:t>
            </a:fld>
            <a:endParaRPr lang="en-US"/>
          </a:p>
        </p:txBody>
      </p:sp>
    </p:spTree>
    <p:extLst>
      <p:ext uri="{BB962C8B-B14F-4D97-AF65-F5344CB8AC3E}">
        <p14:creationId xmlns:p14="http://schemas.microsoft.com/office/powerpoint/2010/main" val="407975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20</a:t>
            </a:fld>
            <a:endParaRPr lang="en-US"/>
          </a:p>
        </p:txBody>
      </p:sp>
    </p:spTree>
    <p:extLst>
      <p:ext uri="{BB962C8B-B14F-4D97-AF65-F5344CB8AC3E}">
        <p14:creationId xmlns:p14="http://schemas.microsoft.com/office/powerpoint/2010/main" val="308463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Andrew Weissman will provide company mission statement to replace text. Keep the words “We’re powered by people just like</a:t>
            </a:r>
            <a:r>
              <a:rPr lang="en-US" baseline="0" dirty="0"/>
              <a:t> you!”</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a:t>
            </a:fld>
            <a:endParaRPr lang="en-US" dirty="0"/>
          </a:p>
        </p:txBody>
      </p:sp>
    </p:spTree>
    <p:extLst>
      <p:ext uri="{BB962C8B-B14F-4D97-AF65-F5344CB8AC3E}">
        <p14:creationId xmlns:p14="http://schemas.microsoft.com/office/powerpoint/2010/main" val="3025667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NOTES: Andrew can you figure out the top 30 partner store companies to feature in this slide?  We like how this slide animates – we just need 30 of the most popular and current logos (From Andre </a:t>
            </a:r>
          </a:p>
        </p:txBody>
      </p:sp>
      <p:sp>
        <p:nvSpPr>
          <p:cNvPr id="4" name="Slide Number Placeholder 3"/>
          <p:cNvSpPr>
            <a:spLocks noGrp="1"/>
          </p:cNvSpPr>
          <p:nvPr>
            <p:ph type="sldNum" sz="quarter" idx="5"/>
          </p:nvPr>
        </p:nvSpPr>
        <p:spPr/>
        <p:txBody>
          <a:bodyPr/>
          <a:lstStyle/>
          <a:p>
            <a:fld id="{00FA9D0F-365B-A44E-AF82-4A6D93ABA38B}" type="slidenum">
              <a:rPr lang="en-US" smtClean="0"/>
              <a:t>21</a:t>
            </a:fld>
            <a:endParaRPr lang="en-US" dirty="0"/>
          </a:p>
        </p:txBody>
      </p:sp>
    </p:spTree>
    <p:extLst>
      <p:ext uri="{BB962C8B-B14F-4D97-AF65-F5344CB8AC3E}">
        <p14:creationId xmlns:p14="http://schemas.microsoft.com/office/powerpoint/2010/main" val="276376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22</a:t>
            </a:fld>
            <a:endParaRPr lang="en-US" dirty="0"/>
          </a:p>
        </p:txBody>
      </p:sp>
    </p:spTree>
    <p:extLst>
      <p:ext uri="{BB962C8B-B14F-4D97-AF65-F5344CB8AC3E}">
        <p14:creationId xmlns:p14="http://schemas.microsoft.com/office/powerpoint/2010/main" val="2859062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24</a:t>
            </a:fld>
            <a:endParaRPr lang="en-US" dirty="0"/>
          </a:p>
        </p:txBody>
      </p:sp>
    </p:spTree>
    <p:extLst>
      <p:ext uri="{BB962C8B-B14F-4D97-AF65-F5344CB8AC3E}">
        <p14:creationId xmlns:p14="http://schemas.microsoft.com/office/powerpoint/2010/main" val="128278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152904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29</a:t>
            </a:fld>
            <a:endParaRPr lang="en-US" dirty="0"/>
          </a:p>
        </p:txBody>
      </p:sp>
    </p:spTree>
    <p:extLst>
      <p:ext uri="{BB962C8B-B14F-4D97-AF65-F5344CB8AC3E}">
        <p14:creationId xmlns:p14="http://schemas.microsoft.com/office/powerpoint/2010/main" val="478538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A9D0F-365B-A44E-AF82-4A6D93ABA38B}" type="slidenum">
              <a:rPr lang="en-US" smtClean="0"/>
              <a:t>36</a:t>
            </a:fld>
            <a:endParaRPr lang="en-US" dirty="0"/>
          </a:p>
        </p:txBody>
      </p:sp>
    </p:spTree>
    <p:extLst>
      <p:ext uri="{BB962C8B-B14F-4D97-AF65-F5344CB8AC3E}">
        <p14:creationId xmlns:p14="http://schemas.microsoft.com/office/powerpoint/2010/main" val="295043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37</a:t>
            </a:fld>
            <a:endParaRPr lang="en-US" dirty="0"/>
          </a:p>
        </p:txBody>
      </p:sp>
    </p:spTree>
    <p:extLst>
      <p:ext uri="{BB962C8B-B14F-4D97-AF65-F5344CB8AC3E}">
        <p14:creationId xmlns:p14="http://schemas.microsoft.com/office/powerpoint/2010/main" val="121100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A9D0F-365B-A44E-AF82-4A6D93ABA3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3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3</a:t>
            </a:fld>
            <a:endParaRPr lang="en-US" dirty="0"/>
          </a:p>
        </p:txBody>
      </p:sp>
    </p:spTree>
    <p:extLst>
      <p:ext uri="{BB962C8B-B14F-4D97-AF65-F5344CB8AC3E}">
        <p14:creationId xmlns:p14="http://schemas.microsoft.com/office/powerpoint/2010/main" val="405944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79EFA50-432A-5B47-9164-EA25356F6FE0}" type="slidenum">
              <a:rPr lang="en-US" smtClean="0"/>
              <a:t>4</a:t>
            </a:fld>
            <a:endParaRPr lang="en-US" dirty="0"/>
          </a:p>
        </p:txBody>
      </p:sp>
    </p:spTree>
    <p:extLst>
      <p:ext uri="{BB962C8B-B14F-4D97-AF65-F5344CB8AC3E}">
        <p14:creationId xmlns:p14="http://schemas.microsoft.com/office/powerpoint/2010/main" val="230714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Replace picture of the company building with an image that represents a global company.</a:t>
            </a: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5</a:t>
            </a:fld>
            <a:endParaRPr lang="en-US" dirty="0"/>
          </a:p>
        </p:txBody>
      </p:sp>
    </p:spTree>
    <p:extLst>
      <p:ext uri="{BB962C8B-B14F-4D97-AF65-F5344CB8AC3E}">
        <p14:creationId xmlns:p14="http://schemas.microsoft.com/office/powerpoint/2010/main" val="376872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We want to eliminate the pictures of the millionaires</a:t>
            </a:r>
            <a:r>
              <a:rPr lang="en-US" baseline="0" dirty="0"/>
              <a:t> and display the following facts in a creative way: </a:t>
            </a:r>
            <a:r>
              <a:rPr lang="en-US" dirty="0" err="1"/>
              <a:t>Tens’s</a:t>
            </a:r>
            <a:r>
              <a:rPr lang="en-US" dirty="0"/>
              <a:t> of 1,000’s people earning $300-$3600 weekly, Close to 500 have earned in excess of 1 million in commissions and Adding new million dollar earners each month.</a:t>
            </a:r>
          </a:p>
        </p:txBody>
      </p:sp>
      <p:sp>
        <p:nvSpPr>
          <p:cNvPr id="4" name="Slide Number Placeholder 3"/>
          <p:cNvSpPr>
            <a:spLocks noGrp="1"/>
          </p:cNvSpPr>
          <p:nvPr>
            <p:ph type="sldNum" sz="quarter" idx="5"/>
          </p:nvPr>
        </p:nvSpPr>
        <p:spPr/>
        <p:txBody>
          <a:bodyPr/>
          <a:lstStyle/>
          <a:p>
            <a:fld id="{00FA9D0F-365B-A44E-AF82-4A6D93ABA38B}" type="slidenum">
              <a:rPr lang="en-US" smtClean="0"/>
              <a:t>6</a:t>
            </a:fld>
            <a:endParaRPr lang="en-US" dirty="0"/>
          </a:p>
        </p:txBody>
      </p:sp>
    </p:spTree>
    <p:extLst>
      <p:ext uri="{BB962C8B-B14F-4D97-AF65-F5344CB8AC3E}">
        <p14:creationId xmlns:p14="http://schemas.microsoft.com/office/powerpoint/2010/main" val="371990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7</a:t>
            </a:fld>
            <a:endParaRPr lang="en-US" dirty="0"/>
          </a:p>
        </p:txBody>
      </p:sp>
    </p:spTree>
    <p:extLst>
      <p:ext uri="{BB962C8B-B14F-4D97-AF65-F5344CB8AC3E}">
        <p14:creationId xmlns:p14="http://schemas.microsoft.com/office/powerpoint/2010/main" val="306574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footnotes to source where these figures came from as per current UBP slides</a:t>
            </a:r>
          </a:p>
        </p:txBody>
      </p:sp>
      <p:sp>
        <p:nvSpPr>
          <p:cNvPr id="4" name="Slide Number Placeholder 3"/>
          <p:cNvSpPr>
            <a:spLocks noGrp="1"/>
          </p:cNvSpPr>
          <p:nvPr>
            <p:ph type="sldNum" sz="quarter" idx="5"/>
          </p:nvPr>
        </p:nvSpPr>
        <p:spPr/>
        <p:txBody>
          <a:bodyPr/>
          <a:lstStyle/>
          <a:p>
            <a:fld id="{00FA9D0F-365B-A44E-AF82-4A6D93ABA38B}" type="slidenum">
              <a:rPr lang="en-US" smtClean="0"/>
              <a:t>8</a:t>
            </a:fld>
            <a:endParaRPr lang="en-US" dirty="0"/>
          </a:p>
        </p:txBody>
      </p:sp>
    </p:spTree>
    <p:extLst>
      <p:ext uri="{BB962C8B-B14F-4D97-AF65-F5344CB8AC3E}">
        <p14:creationId xmlns:p14="http://schemas.microsoft.com/office/powerpoint/2010/main" val="102621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9</a:t>
            </a:fld>
            <a:endParaRPr lang="en-US" dirty="0"/>
          </a:p>
        </p:txBody>
      </p:sp>
    </p:spTree>
    <p:extLst>
      <p:ext uri="{BB962C8B-B14F-4D97-AF65-F5344CB8AC3E}">
        <p14:creationId xmlns:p14="http://schemas.microsoft.com/office/powerpoint/2010/main" val="338450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6C8C-9881-D340-B4AA-2817C2222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039D2-7A74-9B48-BE72-2FDC2B889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5BE077-2797-004D-A633-CD4FD5AA4FD2}"/>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7F84E44B-3075-6643-A633-9CBB495288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44151-BD0C-4246-B017-D456206FB0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69921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D0C7-2832-FD41-8532-A35611E91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3E43-BD4C-CF49-89AB-061637E82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3BDE-FF58-F44B-A3B6-AF2C0F7AE6D6}"/>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0F639A5D-D2A6-ED4F-9383-5144F7B21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6C99BD-9365-2E4D-BCBF-DE10E322E9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97465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221CB-01A4-5445-B45F-AB403E961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8046-134E-E94E-86AA-B353565A21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E812E-7A43-DC4A-92E9-72B1BCCBF613}"/>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40970C53-A406-2D45-8DC6-C4DF515898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377F81-82EF-394E-9682-B0C30F4C12D3}"/>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411170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Calibri" panose="020F0502020204030204" pitchFamily="34" charset="0"/>
            </a:endParaRPr>
          </a:p>
        </p:txBody>
      </p:sp>
    </p:spTree>
    <p:extLst>
      <p:ext uri="{BB962C8B-B14F-4D97-AF65-F5344CB8AC3E}">
        <p14:creationId xmlns:p14="http://schemas.microsoft.com/office/powerpoint/2010/main" val="1062383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692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75823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52865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10871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090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946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96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C1CD-4530-B547-9EF8-66FBF13C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4130C-3DF3-AB46-BBB1-E37A74C06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EEE6-8D98-984C-90A0-52AF3191DE03}"/>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3AC0E6EA-93EA-9648-86E2-04B05C11E2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C85F39-309C-8248-8717-452673AB1240}"/>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89831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532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3187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01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3212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212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7972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22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0B93-A66E-194B-822B-F007FC7F4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EAA528-1026-5D40-81EB-C766040F5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15E5A9-D7BF-F04D-82BC-A2A39D3E7C6D}"/>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2A1DFCAB-8D44-3C4B-8DE1-1B9AABCAC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3A9E7F-57F2-3A49-AB66-E3335776D4E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9502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FCCD-A637-DB43-A9D7-DE9667342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24206-FB32-3246-83E2-025991872A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918DCB-6A5D-354D-AF4C-653E925FA4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53505-B339-674A-B2E2-F17208B4E02A}"/>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6" name="Footer Placeholder 5">
            <a:extLst>
              <a:ext uri="{FF2B5EF4-FFF2-40B4-BE49-F238E27FC236}">
                <a16:creationId xmlns:a16="http://schemas.microsoft.com/office/drawing/2014/main" id="{D9E091F4-A79D-1445-9A31-913F739A0A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D7C5F4-33CE-F74E-9766-012F5B38AC47}"/>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42597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94EE-98C1-DC41-93F7-1B36E12411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86E91-DC3E-F144-8235-CD5FC7830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106CDD-8D93-F04B-9501-9A1AB549B6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28792-788E-EC4D-9B79-A72688B33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4B5E94-E4A0-8748-8DF5-4609CCE6AC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6A91B-B844-B540-8929-723BD198E997}"/>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8" name="Footer Placeholder 7">
            <a:extLst>
              <a:ext uri="{FF2B5EF4-FFF2-40B4-BE49-F238E27FC236}">
                <a16:creationId xmlns:a16="http://schemas.microsoft.com/office/drawing/2014/main" id="{E6310710-1442-0246-AAA9-29B6E71F3F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F3F8CB-F056-9446-B048-EFA97C43FD7D}"/>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118413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0D5-8ABD-8846-8277-85D2A3D4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0E4F2-ACB7-9C4A-A2B4-B1F6E830C14E}"/>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4" name="Footer Placeholder 3">
            <a:extLst>
              <a:ext uri="{FF2B5EF4-FFF2-40B4-BE49-F238E27FC236}">
                <a16:creationId xmlns:a16="http://schemas.microsoft.com/office/drawing/2014/main" id="{92D05B37-7F1A-C64E-AC8B-0FB60A013C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3E9205-7364-EC43-9F5F-5D034FE316E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100140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01E7E-F337-3E47-A067-C3A0E7CBFEE6}"/>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3" name="Footer Placeholder 2">
            <a:extLst>
              <a:ext uri="{FF2B5EF4-FFF2-40B4-BE49-F238E27FC236}">
                <a16:creationId xmlns:a16="http://schemas.microsoft.com/office/drawing/2014/main" id="{C1F3E8A7-F979-5147-9D13-A3F4A7DCA4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BCE795-CB47-ED40-B6C0-972E67DEFAA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66659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38E1-73F2-5D43-9C07-C1F7A8746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2BA15-2371-824E-9F0E-81C8747BB5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32317-1CCE-F949-A8A7-8FC37A2F8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CDF68B-A925-B14C-BDC7-792E59E68223}"/>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6" name="Footer Placeholder 5">
            <a:extLst>
              <a:ext uri="{FF2B5EF4-FFF2-40B4-BE49-F238E27FC236}">
                <a16:creationId xmlns:a16="http://schemas.microsoft.com/office/drawing/2014/main" id="{1AF0A9CB-306F-8949-8300-2F3EFC7AF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78FA49-665F-EE4C-8ACE-E2A79AE6130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99699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593-FD5A-E140-881B-66152B7B8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E90D43-7D1C-904A-9806-615AAB485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609EA6-8629-424D-89A4-CA002EEED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9067A8-D285-3640-B047-0431C8118AAC}"/>
              </a:ext>
            </a:extLst>
          </p:cNvPr>
          <p:cNvSpPr>
            <a:spLocks noGrp="1"/>
          </p:cNvSpPr>
          <p:nvPr>
            <p:ph type="dt" sz="half" idx="10"/>
          </p:nvPr>
        </p:nvSpPr>
        <p:spPr/>
        <p:txBody>
          <a:bodyPr/>
          <a:lstStyle/>
          <a:p>
            <a:fld id="{4C98ED85-2828-BF41-B8E4-9C80E8CCB834}" type="datetimeFigureOut">
              <a:rPr lang="en-US" smtClean="0"/>
              <a:t>2/14/19</a:t>
            </a:fld>
            <a:endParaRPr lang="en-US" dirty="0"/>
          </a:p>
        </p:txBody>
      </p:sp>
      <p:sp>
        <p:nvSpPr>
          <p:cNvPr id="6" name="Footer Placeholder 5">
            <a:extLst>
              <a:ext uri="{FF2B5EF4-FFF2-40B4-BE49-F238E27FC236}">
                <a16:creationId xmlns:a16="http://schemas.microsoft.com/office/drawing/2014/main" id="{E8F69155-0FE2-8143-ADE5-9CFEC28DE4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0EC3CA-19AC-E540-BE46-8CA67728B732}"/>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405930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75A7E-C133-004F-8ED2-50140A59F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F8425-77DA-E442-945A-2E8003A21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8486-B6B0-A343-B579-CA6BDD43F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8ED85-2828-BF41-B8E4-9C80E8CCB834}" type="datetimeFigureOut">
              <a:rPr lang="en-US" smtClean="0"/>
              <a:t>2/14/19</a:t>
            </a:fld>
            <a:endParaRPr lang="en-US" dirty="0"/>
          </a:p>
        </p:txBody>
      </p:sp>
      <p:sp>
        <p:nvSpPr>
          <p:cNvPr id="5" name="Footer Placeholder 4">
            <a:extLst>
              <a:ext uri="{FF2B5EF4-FFF2-40B4-BE49-F238E27FC236}">
                <a16:creationId xmlns:a16="http://schemas.microsoft.com/office/drawing/2014/main" id="{FCCD978C-C4B3-B346-88EA-F4F262E60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F36483-205D-AF44-A7AB-57517055A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1375F-EBD2-4449-B5C7-D995226F3061}" type="slidenum">
              <a:rPr lang="en-US" smtClean="0"/>
              <a:t>‹#›</a:t>
            </a:fld>
            <a:endParaRPr lang="en-US" dirty="0"/>
          </a:p>
        </p:txBody>
      </p:sp>
    </p:spTree>
    <p:extLst>
      <p:ext uri="{BB962C8B-B14F-4D97-AF65-F5344CB8AC3E}">
        <p14:creationId xmlns:p14="http://schemas.microsoft.com/office/powerpoint/2010/main" val="208948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2/14/19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6249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26.tiff"/><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svg"/><Relationship Id="rId21"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23" Type="http://schemas.openxmlformats.org/officeDocument/2006/relationships/image" Target="../media/image5.emf"/><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 Id="rId22"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emf"/><Relationship Id="rId18" Type="http://schemas.openxmlformats.org/officeDocument/2006/relationships/image" Target="../media/image62.tiff"/><Relationship Id="rId3" Type="http://schemas.openxmlformats.org/officeDocument/2006/relationships/image" Target="../media/image48.jpeg"/><Relationship Id="rId21" Type="http://schemas.openxmlformats.org/officeDocument/2006/relationships/image" Target="../media/image65.tiff"/><Relationship Id="rId7" Type="http://schemas.openxmlformats.org/officeDocument/2006/relationships/image" Target="../media/image52.jpeg"/><Relationship Id="rId12" Type="http://schemas.openxmlformats.org/officeDocument/2006/relationships/image" Target="../media/image57.tiff"/><Relationship Id="rId17" Type="http://schemas.openxmlformats.org/officeDocument/2006/relationships/image" Target="../media/image61.tiff"/><Relationship Id="rId2" Type="http://schemas.openxmlformats.org/officeDocument/2006/relationships/notesSlide" Target="../notesSlides/notesSlide17.xml"/><Relationship Id="rId16" Type="http://schemas.openxmlformats.org/officeDocument/2006/relationships/image" Target="../media/image60.tiff"/><Relationship Id="rId20" Type="http://schemas.openxmlformats.org/officeDocument/2006/relationships/image" Target="../media/image64.tiff"/><Relationship Id="rId1" Type="http://schemas.openxmlformats.org/officeDocument/2006/relationships/slideLayout" Target="../slideLayouts/slideLayout7.xml"/><Relationship Id="rId6" Type="http://schemas.openxmlformats.org/officeDocument/2006/relationships/image" Target="../media/image51.tiff"/><Relationship Id="rId11" Type="http://schemas.openxmlformats.org/officeDocument/2006/relationships/image" Target="../media/image56.tiff"/><Relationship Id="rId24" Type="http://schemas.openxmlformats.org/officeDocument/2006/relationships/image" Target="../media/image15.emf"/><Relationship Id="rId5" Type="http://schemas.openxmlformats.org/officeDocument/2006/relationships/image" Target="../media/image50.jpeg"/><Relationship Id="rId15" Type="http://schemas.openxmlformats.org/officeDocument/2006/relationships/image" Target="../media/image59.tiff"/><Relationship Id="rId23" Type="http://schemas.openxmlformats.org/officeDocument/2006/relationships/image" Target="../media/image67.png"/><Relationship Id="rId10" Type="http://schemas.openxmlformats.org/officeDocument/2006/relationships/image" Target="../media/image55.png"/><Relationship Id="rId19" Type="http://schemas.openxmlformats.org/officeDocument/2006/relationships/image" Target="../media/image63.tiff"/><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8.tiff"/><Relationship Id="rId22" Type="http://schemas.openxmlformats.org/officeDocument/2006/relationships/image" Target="../media/image66.tiff"/></Relationships>
</file>

<file path=ppt/slides/_rels/slide1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77.tiff"/><Relationship Id="rId18" Type="http://schemas.openxmlformats.org/officeDocument/2006/relationships/image" Target="../media/image82.png"/><Relationship Id="rId3" Type="http://schemas.openxmlformats.org/officeDocument/2006/relationships/image" Target="../media/image68.jpeg"/><Relationship Id="rId21" Type="http://schemas.openxmlformats.org/officeDocument/2006/relationships/image" Target="../media/image85.emf"/><Relationship Id="rId7" Type="http://schemas.openxmlformats.org/officeDocument/2006/relationships/image" Target="../media/image72.jpeg"/><Relationship Id="rId12" Type="http://schemas.openxmlformats.org/officeDocument/2006/relationships/image" Target="../media/image76.tiff"/><Relationship Id="rId17" Type="http://schemas.openxmlformats.org/officeDocument/2006/relationships/image" Target="../media/image81.png"/><Relationship Id="rId25" Type="http://schemas.openxmlformats.org/officeDocument/2006/relationships/image" Target="../media/image15.emf"/><Relationship Id="rId2" Type="http://schemas.openxmlformats.org/officeDocument/2006/relationships/notesSlide" Target="../notesSlides/notesSlide18.xml"/><Relationship Id="rId16" Type="http://schemas.openxmlformats.org/officeDocument/2006/relationships/image" Target="../media/image80.tiff"/><Relationship Id="rId20" Type="http://schemas.openxmlformats.org/officeDocument/2006/relationships/image" Target="../media/image84.tiff"/><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5.png"/><Relationship Id="rId24" Type="http://schemas.openxmlformats.org/officeDocument/2006/relationships/image" Target="../media/image88.jpeg"/><Relationship Id="rId5" Type="http://schemas.openxmlformats.org/officeDocument/2006/relationships/image" Target="../media/image70.jpeg"/><Relationship Id="rId15" Type="http://schemas.openxmlformats.org/officeDocument/2006/relationships/image" Target="../media/image79.tiff"/><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tiff"/><Relationship Id="rId4" Type="http://schemas.openxmlformats.org/officeDocument/2006/relationships/image" Target="../media/image69.jpeg"/><Relationship Id="rId9" Type="http://schemas.openxmlformats.org/officeDocument/2006/relationships/image" Target="../media/image73.png"/><Relationship Id="rId14" Type="http://schemas.openxmlformats.org/officeDocument/2006/relationships/image" Target="../media/image78.tiff"/><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98.png"/><Relationship Id="rId18" Type="http://schemas.openxmlformats.org/officeDocument/2006/relationships/image" Target="../media/image15.emf"/><Relationship Id="rId3" Type="http://schemas.openxmlformats.org/officeDocument/2006/relationships/image" Target="../media/image89.jpeg"/><Relationship Id="rId7" Type="http://schemas.openxmlformats.org/officeDocument/2006/relationships/image" Target="../media/image93.tiff"/><Relationship Id="rId12" Type="http://schemas.openxmlformats.org/officeDocument/2006/relationships/image" Target="../media/image97.jpeg"/><Relationship Id="rId17" Type="http://schemas.openxmlformats.org/officeDocument/2006/relationships/image" Target="../media/image102.png"/><Relationship Id="rId2" Type="http://schemas.openxmlformats.org/officeDocument/2006/relationships/notesSlide" Target="../notesSlides/notesSlide19.xml"/><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2.tiff"/><Relationship Id="rId11" Type="http://schemas.openxmlformats.org/officeDocument/2006/relationships/image" Target="../media/image96.jpeg"/><Relationship Id="rId5" Type="http://schemas.openxmlformats.org/officeDocument/2006/relationships/image" Target="../media/image91.jpeg"/><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4.emf"/><Relationship Id="rId1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3.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tiff"/><Relationship Id="rId25" Type="http://schemas.openxmlformats.org/officeDocument/2006/relationships/image" Target="../media/image124.png"/><Relationship Id="rId2" Type="http://schemas.openxmlformats.org/officeDocument/2006/relationships/notesSlide" Target="../notesSlides/notesSlide20.xml"/><Relationship Id="rId16" Type="http://schemas.openxmlformats.org/officeDocument/2006/relationships/image" Target="../media/image115.png"/><Relationship Id="rId20" Type="http://schemas.openxmlformats.org/officeDocument/2006/relationships/image" Target="../media/image119.png"/><Relationship Id="rId29" Type="http://schemas.openxmlformats.org/officeDocument/2006/relationships/image" Target="../media/image128.tiff"/><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tiff"/><Relationship Id="rId5" Type="http://schemas.openxmlformats.org/officeDocument/2006/relationships/image" Target="../media/image5.emf"/><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tiff"/><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tiff"/><Relationship Id="rId27" Type="http://schemas.openxmlformats.org/officeDocument/2006/relationships/image" Target="../media/image126.emf"/><Relationship Id="rId30" Type="http://schemas.openxmlformats.org/officeDocument/2006/relationships/image" Target="../media/image129.tiff"/></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emf"/><Relationship Id="rId3" Type="http://schemas.openxmlformats.org/officeDocument/2006/relationships/image" Target="../media/image130.emf"/><Relationship Id="rId7" Type="http://schemas.openxmlformats.org/officeDocument/2006/relationships/image" Target="../media/image134.png"/><Relationship Id="rId12" Type="http://schemas.openxmlformats.org/officeDocument/2006/relationships/image" Target="../media/image138.png"/><Relationship Id="rId2" Type="http://schemas.openxmlformats.org/officeDocument/2006/relationships/notesSlide" Target="../notesSlides/notesSlide21.xml"/><Relationship Id="rId16" Type="http://schemas.openxmlformats.org/officeDocument/2006/relationships/image" Target="../media/image142.emf"/><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5.emf"/><Relationship Id="rId5" Type="http://schemas.openxmlformats.org/officeDocument/2006/relationships/image" Target="../media/image132.jpeg"/><Relationship Id="rId15" Type="http://schemas.openxmlformats.org/officeDocument/2006/relationships/image" Target="../media/image141.emf"/><Relationship Id="rId10" Type="http://schemas.openxmlformats.org/officeDocument/2006/relationships/image" Target="../media/image137.png"/><Relationship Id="rId4" Type="http://schemas.openxmlformats.org/officeDocument/2006/relationships/image" Target="../media/image131.emf"/><Relationship Id="rId9" Type="http://schemas.openxmlformats.org/officeDocument/2006/relationships/image" Target="../media/image136.png"/><Relationship Id="rId14" Type="http://schemas.openxmlformats.org/officeDocument/2006/relationships/image" Target="../media/image140.emf"/></Relationships>
</file>

<file path=ppt/slides/_rels/slide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61.png"/><Relationship Id="rId21" Type="http://schemas.openxmlformats.org/officeDocument/2006/relationships/image" Target="../media/image179.emf"/><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image" Target="../media/image160.png"/><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slideLayout" Target="../slideLayouts/slideLayout2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80.png"/></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2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tiff"/><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tif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5.em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22.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31.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09.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114.png"/><Relationship Id="rId17" Type="http://schemas.openxmlformats.org/officeDocument/2006/relationships/image" Target="../media/image189.png"/><Relationship Id="rId2" Type="http://schemas.openxmlformats.org/officeDocument/2006/relationships/image" Target="../media/image200.png"/><Relationship Id="rId16" Type="http://schemas.openxmlformats.org/officeDocument/2006/relationships/image" Target="../media/image188.tiff"/><Relationship Id="rId1" Type="http://schemas.openxmlformats.org/officeDocument/2006/relationships/slideLayout" Target="../slideLayouts/slideLayout22.xml"/><Relationship Id="rId6" Type="http://schemas.openxmlformats.org/officeDocument/2006/relationships/image" Target="../media/image204.png"/><Relationship Id="rId11" Type="http://schemas.openxmlformats.org/officeDocument/2006/relationships/image" Target="../media/image106.png"/><Relationship Id="rId5" Type="http://schemas.openxmlformats.org/officeDocument/2006/relationships/image" Target="../media/image203.png"/><Relationship Id="rId15" Type="http://schemas.openxmlformats.org/officeDocument/2006/relationships/image" Target="../media/image211.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0.tiff"/></Relationships>
</file>

<file path=ppt/slides/_rels/slide32.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196.png"/><Relationship Id="rId18" Type="http://schemas.openxmlformats.org/officeDocument/2006/relationships/image" Target="../media/image198.png"/><Relationship Id="rId3" Type="http://schemas.openxmlformats.org/officeDocument/2006/relationships/image" Target="../media/image202.png"/><Relationship Id="rId7" Type="http://schemas.openxmlformats.org/officeDocument/2006/relationships/image" Target="../media/image205.png"/><Relationship Id="rId12" Type="http://schemas.openxmlformats.org/officeDocument/2006/relationships/image" Target="../media/image197.png"/><Relationship Id="rId17" Type="http://schemas.openxmlformats.org/officeDocument/2006/relationships/image" Target="../media/image192.png"/><Relationship Id="rId2" Type="http://schemas.openxmlformats.org/officeDocument/2006/relationships/image" Target="../media/image212.png"/><Relationship Id="rId16" Type="http://schemas.openxmlformats.org/officeDocument/2006/relationships/image" Target="../media/image193.png"/><Relationship Id="rId1" Type="http://schemas.openxmlformats.org/officeDocument/2006/relationships/slideLayout" Target="../slideLayouts/slideLayout22.xml"/><Relationship Id="rId6" Type="http://schemas.openxmlformats.org/officeDocument/2006/relationships/image" Target="../media/image204.png"/><Relationship Id="rId11" Type="http://schemas.openxmlformats.org/officeDocument/2006/relationships/image" Target="../media/image199.png"/><Relationship Id="rId5" Type="http://schemas.openxmlformats.org/officeDocument/2006/relationships/image" Target="../media/image203.png"/><Relationship Id="rId15" Type="http://schemas.openxmlformats.org/officeDocument/2006/relationships/image" Target="../media/image194.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195.png"/></Relationships>
</file>

<file path=ppt/slides/_rels/slide3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2.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2.xml"/><Relationship Id="rId5" Type="http://schemas.openxmlformats.org/officeDocument/2006/relationships/image" Target="../media/image226.png"/><Relationship Id="rId4" Type="http://schemas.openxmlformats.org/officeDocument/2006/relationships/image" Target="../media/image225.png"/></Relationships>
</file>

<file path=ppt/slides/_rels/slide3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32C791-CADB-DC48-AF5A-0BC3B26D3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1800" y="1"/>
            <a:ext cx="12191999" cy="6858000"/>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endParaRPr lang="en-US" dirty="0">
              <a:latin typeface="Calibri" panose="020F0502020204030204" pitchFamily="34" charset="0"/>
            </a:endParaRPr>
          </a:p>
        </p:txBody>
      </p:sp>
      <p:sp>
        <p:nvSpPr>
          <p:cNvPr id="11" name="Rectangle 17">
            <a:extLst>
              <a:ext uri="{FF2B5EF4-FFF2-40B4-BE49-F238E27FC236}">
                <a16:creationId xmlns:a16="http://schemas.microsoft.com/office/drawing/2014/main" id="{03B663DC-0BD5-A14C-BFAC-5D21E46D94C9}"/>
              </a:ext>
            </a:extLst>
          </p:cNvPr>
          <p:cNvSpPr>
            <a:spLocks noChangeArrowheads="1"/>
          </p:cNvSpPr>
          <p:nvPr/>
        </p:nvSpPr>
        <p:spPr bwMode="auto">
          <a:xfrm>
            <a:off x="-2" y="6219759"/>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1000" dirty="0">
                <a:solidFill>
                  <a:schemeClr val="bg2">
                    <a:lumMod val="50000"/>
                  </a:schemeClr>
                </a:solidFill>
                <a:latin typeface="Calibri" panose="020F0502020204030204" pitchFamily="34" charset="0"/>
                <a:ea typeface="Helvetica Regular" charset="0"/>
                <a:cs typeface="Helvetica Regular" charset="0"/>
              </a:rPr>
              <a:t>Copyright © 2019 Market America Worldwide</a:t>
            </a:r>
          </a:p>
        </p:txBody>
      </p:sp>
      <p:sp>
        <p:nvSpPr>
          <p:cNvPr id="8" name="TextBox 7">
            <a:extLst>
              <a:ext uri="{FF2B5EF4-FFF2-40B4-BE49-F238E27FC236}">
                <a16:creationId xmlns:a16="http://schemas.microsoft.com/office/drawing/2014/main" id="{B35E9185-39C0-3044-B9B4-7F5D3C53922B}"/>
              </a:ext>
            </a:extLst>
          </p:cNvPr>
          <p:cNvSpPr txBox="1"/>
          <p:nvPr/>
        </p:nvSpPr>
        <p:spPr>
          <a:xfrm>
            <a:off x="-2051384" y="2090774"/>
            <a:ext cx="16294767" cy="8125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THE UNFRANCHISE</a:t>
            </a:r>
            <a:r>
              <a:rPr kumimoji="0" lang="en-US" sz="5200" b="1" i="0" u="none" strike="noStrike" kern="1200" cap="none" spc="0" normalizeH="0" baseline="30000" noProof="0" dirty="0">
                <a:ln>
                  <a:noFill/>
                </a:ln>
                <a:solidFill>
                  <a:srgbClr val="0997B5"/>
                </a:solidFill>
                <a:effectLst/>
                <a:uLnTx/>
                <a:uFillTx/>
                <a:latin typeface="Calibri" panose="020F0502020204030204" pitchFamily="34" charset="0"/>
                <a:ea typeface="+mn-ea"/>
                <a:cs typeface="Calibri" panose="020F0502020204030204" pitchFamily="34" charset="0"/>
              </a:rPr>
              <a:t>® </a:t>
            </a: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BUSINESS</a:t>
            </a:r>
          </a:p>
        </p:txBody>
      </p:sp>
      <p:pic>
        <p:nvPicPr>
          <p:cNvPr id="9" name="Picture 8">
            <a:extLst>
              <a:ext uri="{FF2B5EF4-FFF2-40B4-BE49-F238E27FC236}">
                <a16:creationId xmlns:a16="http://schemas.microsoft.com/office/drawing/2014/main" id="{98196990-BED3-F542-B808-65ED31BC03D6}"/>
              </a:ext>
            </a:extLst>
          </p:cNvPr>
          <p:cNvPicPr>
            <a:picLocks noChangeAspect="1"/>
          </p:cNvPicPr>
          <p:nvPr/>
        </p:nvPicPr>
        <p:blipFill>
          <a:blip r:embed="rId4"/>
          <a:stretch>
            <a:fillRect/>
          </a:stretch>
        </p:blipFill>
        <p:spPr>
          <a:xfrm>
            <a:off x="5364480" y="3676184"/>
            <a:ext cx="1463040" cy="1463040"/>
          </a:xfrm>
          <a:prstGeom prst="rect">
            <a:avLst/>
          </a:prstGeom>
        </p:spPr>
      </p:pic>
      <p:pic>
        <p:nvPicPr>
          <p:cNvPr id="14" name="Picture 13">
            <a:extLst>
              <a:ext uri="{FF2B5EF4-FFF2-40B4-BE49-F238E27FC236}">
                <a16:creationId xmlns:a16="http://schemas.microsoft.com/office/drawing/2014/main" id="{8786BCB7-4B6D-AD4C-A888-7A2B9BB8EF15}"/>
              </a:ext>
            </a:extLst>
          </p:cNvPr>
          <p:cNvPicPr>
            <a:picLocks noChangeAspect="1"/>
          </p:cNvPicPr>
          <p:nvPr/>
        </p:nvPicPr>
        <p:blipFill>
          <a:blip r:embed="rId5"/>
          <a:stretch>
            <a:fillRect/>
          </a:stretch>
        </p:blipFill>
        <p:spPr>
          <a:xfrm>
            <a:off x="3696083" y="2863654"/>
            <a:ext cx="4799829" cy="443548"/>
          </a:xfrm>
          <a:prstGeom prst="rect">
            <a:avLst/>
          </a:prstGeom>
        </p:spPr>
      </p:pic>
    </p:spTree>
    <p:extLst>
      <p:ext uri="{BB962C8B-B14F-4D97-AF65-F5344CB8AC3E}">
        <p14:creationId xmlns:p14="http://schemas.microsoft.com/office/powerpoint/2010/main" val="4244632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638CF03-4562-2A42-822E-4A6218FF847A}"/>
              </a:ext>
            </a:extLst>
          </p:cNvPr>
          <p:cNvPicPr>
            <a:picLocks noChangeAspect="1"/>
          </p:cNvPicPr>
          <p:nvPr/>
        </p:nvPicPr>
        <p:blipFill>
          <a:blip r:embed="rId3"/>
          <a:stretch>
            <a:fillRect/>
          </a:stretch>
        </p:blipFill>
        <p:spPr>
          <a:xfrm>
            <a:off x="294785" y="-41179"/>
            <a:ext cx="12495439" cy="7022335"/>
          </a:xfrm>
          <a:prstGeom prst="rect">
            <a:avLst/>
          </a:prstGeom>
        </p:spPr>
      </p:pic>
      <p:sp>
        <p:nvSpPr>
          <p:cNvPr id="9" name="Rectangle 8">
            <a:extLst>
              <a:ext uri="{FF2B5EF4-FFF2-40B4-BE49-F238E27FC236}">
                <a16:creationId xmlns:a16="http://schemas.microsoft.com/office/drawing/2014/main" id="{4448E245-D68E-CD43-9D28-577E4DC23A34}"/>
              </a:ext>
            </a:extLst>
          </p:cNvPr>
          <p:cNvSpPr/>
          <p:nvPr/>
        </p:nvSpPr>
        <p:spPr>
          <a:xfrm>
            <a:off x="782702" y="574411"/>
            <a:ext cx="5313293"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Product brokerage COMPANY</a:t>
            </a:r>
          </a:p>
        </p:txBody>
      </p:sp>
      <p:pic>
        <p:nvPicPr>
          <p:cNvPr id="8" name="Picture 7">
            <a:extLst>
              <a:ext uri="{FF2B5EF4-FFF2-40B4-BE49-F238E27FC236}">
                <a16:creationId xmlns:a16="http://schemas.microsoft.com/office/drawing/2014/main" id="{700CC373-81C8-494E-8674-C71E84EB10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3" name="Straight Connector 12">
            <a:extLst>
              <a:ext uri="{FF2B5EF4-FFF2-40B4-BE49-F238E27FC236}">
                <a16:creationId xmlns:a16="http://schemas.microsoft.com/office/drawing/2014/main" id="{467290BD-B9CF-D84D-BEDA-8693F56E6CD0}"/>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77E0A98-04BB-A649-A6E5-D58DF6E43D5F}"/>
              </a:ext>
            </a:extLst>
          </p:cNvPr>
          <p:cNvSpPr/>
          <p:nvPr/>
        </p:nvSpPr>
        <p:spPr>
          <a:xfrm>
            <a:off x="782702" y="1441209"/>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Hundreds of exclusive products and services</a:t>
            </a:r>
          </a:p>
        </p:txBody>
      </p:sp>
      <p:sp>
        <p:nvSpPr>
          <p:cNvPr id="12" name="Rectangle 11">
            <a:extLst>
              <a:ext uri="{FF2B5EF4-FFF2-40B4-BE49-F238E27FC236}">
                <a16:creationId xmlns:a16="http://schemas.microsoft.com/office/drawing/2014/main" id="{86E53163-C419-F54A-ACC3-67E3C5B33052}"/>
              </a:ext>
            </a:extLst>
          </p:cNvPr>
          <p:cNvSpPr/>
          <p:nvPr/>
        </p:nvSpPr>
        <p:spPr>
          <a:xfrm>
            <a:off x="782702" y="2197827"/>
            <a:ext cx="7431908"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Does not rely on the sales of any one product or service</a:t>
            </a:r>
          </a:p>
        </p:txBody>
      </p:sp>
      <p:sp>
        <p:nvSpPr>
          <p:cNvPr id="14" name="Rectangle 13">
            <a:extLst>
              <a:ext uri="{FF2B5EF4-FFF2-40B4-BE49-F238E27FC236}">
                <a16:creationId xmlns:a16="http://schemas.microsoft.com/office/drawing/2014/main" id="{01F7DE7B-DB2A-3746-B865-2A0F7E98A04D}"/>
              </a:ext>
            </a:extLst>
          </p:cNvPr>
          <p:cNvSpPr/>
          <p:nvPr/>
        </p:nvSpPr>
        <p:spPr>
          <a:xfrm>
            <a:off x="782702" y="2948342"/>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Access to multi-billion dollar markets</a:t>
            </a:r>
          </a:p>
        </p:txBody>
      </p:sp>
      <p:sp>
        <p:nvSpPr>
          <p:cNvPr id="16" name="Rectangle 15">
            <a:extLst>
              <a:ext uri="{FF2B5EF4-FFF2-40B4-BE49-F238E27FC236}">
                <a16:creationId xmlns:a16="http://schemas.microsoft.com/office/drawing/2014/main" id="{1F9B2881-0E99-B948-9A28-7CA7398949F3}"/>
              </a:ext>
            </a:extLst>
          </p:cNvPr>
          <p:cNvSpPr/>
          <p:nvPr/>
        </p:nvSpPr>
        <p:spPr>
          <a:xfrm>
            <a:off x="782702" y="4481632"/>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Eliminates the burden of manufacturing</a:t>
            </a:r>
          </a:p>
        </p:txBody>
      </p:sp>
      <p:sp>
        <p:nvSpPr>
          <p:cNvPr id="17" name="Rectangle 16">
            <a:extLst>
              <a:ext uri="{FF2B5EF4-FFF2-40B4-BE49-F238E27FC236}">
                <a16:creationId xmlns:a16="http://schemas.microsoft.com/office/drawing/2014/main" id="{175A1FC5-FDB0-9640-93F0-9ECBEAA959DB}"/>
              </a:ext>
            </a:extLst>
          </p:cNvPr>
          <p:cNvSpPr/>
          <p:nvPr/>
        </p:nvSpPr>
        <p:spPr>
          <a:xfrm>
            <a:off x="782702" y="3731117"/>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Identifies the latest market driven products</a:t>
            </a:r>
          </a:p>
        </p:txBody>
      </p:sp>
      <p:sp>
        <p:nvSpPr>
          <p:cNvPr id="11" name="Rectangle 10">
            <a:extLst>
              <a:ext uri="{FF2B5EF4-FFF2-40B4-BE49-F238E27FC236}">
                <a16:creationId xmlns:a16="http://schemas.microsoft.com/office/drawing/2014/main" id="{4FA27646-8025-1743-810B-78A680762B8C}"/>
              </a:ext>
            </a:extLst>
          </p:cNvPr>
          <p:cNvSpPr/>
          <p:nvPr/>
        </p:nvSpPr>
        <p:spPr>
          <a:xfrm>
            <a:off x="782702" y="5232147"/>
            <a:ext cx="7431908" cy="553998"/>
          </a:xfrm>
          <a:prstGeom prst="rect">
            <a:avLst/>
          </a:prstGeom>
          <a:noFill/>
        </p:spPr>
        <p:txBody>
          <a:bodyPr wrap="square" lIns="91440" tIns="91440" bIns="91440" anchor="t" anchorCtr="0">
            <a:spAutoFit/>
          </a:bodyPr>
          <a:lstStyle/>
          <a:p>
            <a:r>
              <a:rPr lang="en-US" sz="2400" dirty="0">
                <a:solidFill>
                  <a:srgbClr val="595959"/>
                </a:solidFill>
                <a:latin typeface="Calibri" panose="020F0502020204030204" pitchFamily="34" charset="0"/>
                <a:cs typeface="Calibri" panose="020F0502020204030204" pitchFamily="34" charset="0"/>
              </a:rPr>
              <a:t>Allows company flexibility to move with the market place</a:t>
            </a:r>
          </a:p>
        </p:txBody>
      </p:sp>
    </p:spTree>
    <p:extLst>
      <p:ext uri="{BB962C8B-B14F-4D97-AF65-F5344CB8AC3E}">
        <p14:creationId xmlns:p14="http://schemas.microsoft.com/office/powerpoint/2010/main" val="307737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464B07-2DB6-7345-8CFE-75675C58BBD3}"/>
              </a:ext>
            </a:extLst>
          </p:cNvPr>
          <p:cNvSpPr/>
          <p:nvPr/>
        </p:nvSpPr>
        <p:spPr>
          <a:xfrm>
            <a:off x="752208" y="5202483"/>
            <a:ext cx="10662896" cy="865174"/>
          </a:xfrm>
          <a:prstGeom prst="rect">
            <a:avLst/>
          </a:prstGeom>
          <a:no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C0EE834-CFBE-4C40-93BC-F35CC4210ADA}"/>
              </a:ext>
            </a:extLst>
          </p:cNvPr>
          <p:cNvSpPr/>
          <p:nvPr/>
        </p:nvSpPr>
        <p:spPr>
          <a:xfrm>
            <a:off x="782702" y="574411"/>
            <a:ext cx="549616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Product brokerage COMPANY</a:t>
            </a:r>
          </a:p>
        </p:txBody>
      </p:sp>
      <p:sp>
        <p:nvSpPr>
          <p:cNvPr id="29" name="Rectangle 28">
            <a:extLst>
              <a:ext uri="{FF2B5EF4-FFF2-40B4-BE49-F238E27FC236}">
                <a16:creationId xmlns:a16="http://schemas.microsoft.com/office/drawing/2014/main" id="{55A16EA0-72A5-9A48-8FD5-2C76AA42A483}"/>
              </a:ext>
            </a:extLst>
          </p:cNvPr>
          <p:cNvSpPr/>
          <p:nvPr/>
        </p:nvSpPr>
        <p:spPr>
          <a:xfrm>
            <a:off x="1608852" y="127409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Health &amp; Nutrition</a:t>
            </a:r>
          </a:p>
        </p:txBody>
      </p:sp>
      <p:sp>
        <p:nvSpPr>
          <p:cNvPr id="48" name="Rectangle 47">
            <a:extLst>
              <a:ext uri="{FF2B5EF4-FFF2-40B4-BE49-F238E27FC236}">
                <a16:creationId xmlns:a16="http://schemas.microsoft.com/office/drawing/2014/main" id="{7C016399-F19E-2149-916A-AF6DEB9008E3}"/>
              </a:ext>
            </a:extLst>
          </p:cNvPr>
          <p:cNvSpPr/>
          <p:nvPr/>
        </p:nvSpPr>
        <p:spPr>
          <a:xfrm>
            <a:off x="766682"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pic>
        <p:nvPicPr>
          <p:cNvPr id="5" name="Graphic 4" descr="Heartbeat">
            <a:extLst>
              <a:ext uri="{FF2B5EF4-FFF2-40B4-BE49-F238E27FC236}">
                <a16:creationId xmlns:a16="http://schemas.microsoft.com/office/drawing/2014/main" id="{553A5558-F005-5B4E-AA6C-31567BCC58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617" y="1403212"/>
            <a:ext cx="622300" cy="622300"/>
          </a:xfrm>
          <a:prstGeom prst="rect">
            <a:avLst/>
          </a:prstGeom>
        </p:spPr>
      </p:pic>
      <p:sp>
        <p:nvSpPr>
          <p:cNvPr id="95" name="Rectangle 94">
            <a:extLst>
              <a:ext uri="{FF2B5EF4-FFF2-40B4-BE49-F238E27FC236}">
                <a16:creationId xmlns:a16="http://schemas.microsoft.com/office/drawing/2014/main" id="{53DC0232-3583-5C43-B356-5D3B56CD7C4A}"/>
              </a:ext>
            </a:extLst>
          </p:cNvPr>
          <p:cNvSpPr/>
          <p:nvPr/>
        </p:nvSpPr>
        <p:spPr>
          <a:xfrm>
            <a:off x="5195348" y="127409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Age Management</a:t>
            </a:r>
          </a:p>
        </p:txBody>
      </p:sp>
      <p:sp>
        <p:nvSpPr>
          <p:cNvPr id="96" name="Rectangle 95">
            <a:extLst>
              <a:ext uri="{FF2B5EF4-FFF2-40B4-BE49-F238E27FC236}">
                <a16:creationId xmlns:a16="http://schemas.microsoft.com/office/drawing/2014/main" id="{D5A5EAE5-9F79-D942-A8A1-598362514319}"/>
              </a:ext>
            </a:extLst>
          </p:cNvPr>
          <p:cNvSpPr/>
          <p:nvPr/>
        </p:nvSpPr>
        <p:spPr>
          <a:xfrm>
            <a:off x="4353178"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99" name="Rectangle 98">
            <a:extLst>
              <a:ext uri="{FF2B5EF4-FFF2-40B4-BE49-F238E27FC236}">
                <a16:creationId xmlns:a16="http://schemas.microsoft.com/office/drawing/2014/main" id="{3DDB639F-7899-2A4E-A1D3-761FEB64D977}"/>
              </a:ext>
            </a:extLst>
          </p:cNvPr>
          <p:cNvSpPr/>
          <p:nvPr/>
        </p:nvSpPr>
        <p:spPr>
          <a:xfrm>
            <a:off x="8798192" y="1274092"/>
            <a:ext cx="2616912"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Baby &amp; Children’s Care</a:t>
            </a:r>
          </a:p>
        </p:txBody>
      </p:sp>
      <p:sp>
        <p:nvSpPr>
          <p:cNvPr id="100" name="Rectangle 99">
            <a:extLst>
              <a:ext uri="{FF2B5EF4-FFF2-40B4-BE49-F238E27FC236}">
                <a16:creationId xmlns:a16="http://schemas.microsoft.com/office/drawing/2014/main" id="{57AB83AC-4611-1149-9A2D-C324A03C9802}"/>
              </a:ext>
            </a:extLst>
          </p:cNvPr>
          <p:cNvSpPr/>
          <p:nvPr/>
        </p:nvSpPr>
        <p:spPr>
          <a:xfrm>
            <a:off x="7956022"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03" name="Rectangle 102">
            <a:extLst>
              <a:ext uri="{FF2B5EF4-FFF2-40B4-BE49-F238E27FC236}">
                <a16:creationId xmlns:a16="http://schemas.microsoft.com/office/drawing/2014/main" id="{3A475D57-0B8F-B145-996A-C0EBC6555478}"/>
              </a:ext>
            </a:extLst>
          </p:cNvPr>
          <p:cNvSpPr/>
          <p:nvPr/>
        </p:nvSpPr>
        <p:spPr>
          <a:xfrm>
            <a:off x="1608852" y="2261694"/>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Weight Management</a:t>
            </a:r>
          </a:p>
        </p:txBody>
      </p:sp>
      <p:sp>
        <p:nvSpPr>
          <p:cNvPr id="104" name="Rectangle 103">
            <a:extLst>
              <a:ext uri="{FF2B5EF4-FFF2-40B4-BE49-F238E27FC236}">
                <a16:creationId xmlns:a16="http://schemas.microsoft.com/office/drawing/2014/main" id="{567A1668-10B7-1948-95B8-36917D64DAD1}"/>
              </a:ext>
            </a:extLst>
          </p:cNvPr>
          <p:cNvSpPr/>
          <p:nvPr/>
        </p:nvSpPr>
        <p:spPr>
          <a:xfrm>
            <a:off x="766682" y="2261694"/>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07" name="Rectangle 106">
            <a:extLst>
              <a:ext uri="{FF2B5EF4-FFF2-40B4-BE49-F238E27FC236}">
                <a16:creationId xmlns:a16="http://schemas.microsoft.com/office/drawing/2014/main" id="{30F12330-90E2-6A4A-8E06-4A86F96B8AC0}"/>
              </a:ext>
            </a:extLst>
          </p:cNvPr>
          <p:cNvSpPr/>
          <p:nvPr/>
        </p:nvSpPr>
        <p:spPr>
          <a:xfrm>
            <a:off x="5195348" y="226086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Health Professionals</a:t>
            </a:r>
          </a:p>
        </p:txBody>
      </p:sp>
      <p:sp>
        <p:nvSpPr>
          <p:cNvPr id="108" name="Rectangle 107">
            <a:extLst>
              <a:ext uri="{FF2B5EF4-FFF2-40B4-BE49-F238E27FC236}">
                <a16:creationId xmlns:a16="http://schemas.microsoft.com/office/drawing/2014/main" id="{D94E22DF-799D-F347-B81B-998D8477F8F4}"/>
              </a:ext>
            </a:extLst>
          </p:cNvPr>
          <p:cNvSpPr/>
          <p:nvPr/>
        </p:nvSpPr>
        <p:spPr>
          <a:xfrm>
            <a:off x="4353178" y="226086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1" name="Rectangle 110">
            <a:extLst>
              <a:ext uri="{FF2B5EF4-FFF2-40B4-BE49-F238E27FC236}">
                <a16:creationId xmlns:a16="http://schemas.microsoft.com/office/drawing/2014/main" id="{3437545E-EFBF-FE49-A604-E9D7C9638A06}"/>
              </a:ext>
            </a:extLst>
          </p:cNvPr>
          <p:cNvSpPr/>
          <p:nvPr/>
        </p:nvSpPr>
        <p:spPr>
          <a:xfrm>
            <a:off x="8783823" y="226086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Cosmetics</a:t>
            </a:r>
          </a:p>
        </p:txBody>
      </p:sp>
      <p:sp>
        <p:nvSpPr>
          <p:cNvPr id="112" name="Rectangle 111">
            <a:extLst>
              <a:ext uri="{FF2B5EF4-FFF2-40B4-BE49-F238E27FC236}">
                <a16:creationId xmlns:a16="http://schemas.microsoft.com/office/drawing/2014/main" id="{B3F825D0-9035-8947-988A-BF4E2CA52C92}"/>
              </a:ext>
            </a:extLst>
          </p:cNvPr>
          <p:cNvSpPr/>
          <p:nvPr/>
        </p:nvSpPr>
        <p:spPr>
          <a:xfrm>
            <a:off x="7941653" y="226086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5" name="Rectangle 114">
            <a:extLst>
              <a:ext uri="{FF2B5EF4-FFF2-40B4-BE49-F238E27FC236}">
                <a16:creationId xmlns:a16="http://schemas.microsoft.com/office/drawing/2014/main" id="{FA87853D-5D7E-6F42-A6E1-CC4CDAF50BD0}"/>
              </a:ext>
            </a:extLst>
          </p:cNvPr>
          <p:cNvSpPr/>
          <p:nvPr/>
        </p:nvSpPr>
        <p:spPr>
          <a:xfrm>
            <a:off x="1594378" y="324264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Personal Care</a:t>
            </a:r>
          </a:p>
        </p:txBody>
      </p:sp>
      <p:sp>
        <p:nvSpPr>
          <p:cNvPr id="116" name="Rectangle 115">
            <a:extLst>
              <a:ext uri="{FF2B5EF4-FFF2-40B4-BE49-F238E27FC236}">
                <a16:creationId xmlns:a16="http://schemas.microsoft.com/office/drawing/2014/main" id="{C70E3015-FB19-7F49-91B3-67646BEA8195}"/>
              </a:ext>
            </a:extLst>
          </p:cNvPr>
          <p:cNvSpPr/>
          <p:nvPr/>
        </p:nvSpPr>
        <p:spPr>
          <a:xfrm>
            <a:off x="752208" y="324264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9" name="Rectangle 118">
            <a:extLst>
              <a:ext uri="{FF2B5EF4-FFF2-40B4-BE49-F238E27FC236}">
                <a16:creationId xmlns:a16="http://schemas.microsoft.com/office/drawing/2014/main" id="{A494FB42-416A-5F4C-800F-FB55F512B948}"/>
              </a:ext>
            </a:extLst>
          </p:cNvPr>
          <p:cNvSpPr/>
          <p:nvPr/>
        </p:nvSpPr>
        <p:spPr>
          <a:xfrm>
            <a:off x="1594378" y="422786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Financial Services</a:t>
            </a:r>
          </a:p>
        </p:txBody>
      </p:sp>
      <p:sp>
        <p:nvSpPr>
          <p:cNvPr id="120" name="Rectangle 119">
            <a:extLst>
              <a:ext uri="{FF2B5EF4-FFF2-40B4-BE49-F238E27FC236}">
                <a16:creationId xmlns:a16="http://schemas.microsoft.com/office/drawing/2014/main" id="{381015D2-E89E-0A45-BB65-E4A1D3A29464}"/>
              </a:ext>
            </a:extLst>
          </p:cNvPr>
          <p:cNvSpPr/>
          <p:nvPr/>
        </p:nvSpPr>
        <p:spPr>
          <a:xfrm>
            <a:off x="752208" y="422786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23" name="Rectangle 122">
            <a:extLst>
              <a:ext uri="{FF2B5EF4-FFF2-40B4-BE49-F238E27FC236}">
                <a16:creationId xmlns:a16="http://schemas.microsoft.com/office/drawing/2014/main" id="{7A32793B-4D01-3B4C-A22C-7DBF7AC2294B}"/>
              </a:ext>
            </a:extLst>
          </p:cNvPr>
          <p:cNvSpPr/>
          <p:nvPr/>
        </p:nvSpPr>
        <p:spPr>
          <a:xfrm>
            <a:off x="5195348" y="324264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Home &amp; Garden</a:t>
            </a:r>
          </a:p>
        </p:txBody>
      </p:sp>
      <p:sp>
        <p:nvSpPr>
          <p:cNvPr id="124" name="Rectangle 123">
            <a:extLst>
              <a:ext uri="{FF2B5EF4-FFF2-40B4-BE49-F238E27FC236}">
                <a16:creationId xmlns:a16="http://schemas.microsoft.com/office/drawing/2014/main" id="{740C327F-5B60-4E45-A5AF-A2FF88369330}"/>
              </a:ext>
            </a:extLst>
          </p:cNvPr>
          <p:cNvSpPr/>
          <p:nvPr/>
        </p:nvSpPr>
        <p:spPr>
          <a:xfrm>
            <a:off x="4353178" y="324264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27" name="Rectangle 126">
            <a:extLst>
              <a:ext uri="{FF2B5EF4-FFF2-40B4-BE49-F238E27FC236}">
                <a16:creationId xmlns:a16="http://schemas.microsoft.com/office/drawing/2014/main" id="{3CF40CC4-E1CE-8F40-8259-F43017660386}"/>
              </a:ext>
            </a:extLst>
          </p:cNvPr>
          <p:cNvSpPr/>
          <p:nvPr/>
        </p:nvSpPr>
        <p:spPr>
          <a:xfrm>
            <a:off x="5183142" y="422786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Internet Services</a:t>
            </a:r>
          </a:p>
        </p:txBody>
      </p:sp>
      <p:sp>
        <p:nvSpPr>
          <p:cNvPr id="128" name="Rectangle 127">
            <a:extLst>
              <a:ext uri="{FF2B5EF4-FFF2-40B4-BE49-F238E27FC236}">
                <a16:creationId xmlns:a16="http://schemas.microsoft.com/office/drawing/2014/main" id="{25DDB17E-C88B-4348-B833-429F78569FB1}"/>
              </a:ext>
            </a:extLst>
          </p:cNvPr>
          <p:cNvSpPr/>
          <p:nvPr/>
        </p:nvSpPr>
        <p:spPr>
          <a:xfrm>
            <a:off x="4340972" y="422786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31" name="Rectangle 130">
            <a:extLst>
              <a:ext uri="{FF2B5EF4-FFF2-40B4-BE49-F238E27FC236}">
                <a16:creationId xmlns:a16="http://schemas.microsoft.com/office/drawing/2014/main" id="{6BF7C82D-3136-4A45-8EB3-7E3D7A08193B}"/>
              </a:ext>
            </a:extLst>
          </p:cNvPr>
          <p:cNvSpPr/>
          <p:nvPr/>
        </p:nvSpPr>
        <p:spPr>
          <a:xfrm>
            <a:off x="8783823" y="324953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Automotive</a:t>
            </a:r>
          </a:p>
        </p:txBody>
      </p:sp>
      <p:sp>
        <p:nvSpPr>
          <p:cNvPr id="132" name="Rectangle 131">
            <a:extLst>
              <a:ext uri="{FF2B5EF4-FFF2-40B4-BE49-F238E27FC236}">
                <a16:creationId xmlns:a16="http://schemas.microsoft.com/office/drawing/2014/main" id="{1671EE12-4AE9-724A-8A78-E0AD86716FA1}"/>
              </a:ext>
            </a:extLst>
          </p:cNvPr>
          <p:cNvSpPr/>
          <p:nvPr/>
        </p:nvSpPr>
        <p:spPr>
          <a:xfrm>
            <a:off x="7941653" y="324953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35" name="Rectangle 134">
            <a:extLst>
              <a:ext uri="{FF2B5EF4-FFF2-40B4-BE49-F238E27FC236}">
                <a16:creationId xmlns:a16="http://schemas.microsoft.com/office/drawing/2014/main" id="{28EC254C-A348-544C-9152-F8E093D5911E}"/>
              </a:ext>
            </a:extLst>
          </p:cNvPr>
          <p:cNvSpPr/>
          <p:nvPr/>
        </p:nvSpPr>
        <p:spPr>
          <a:xfrm>
            <a:off x="8773504" y="423294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Shopping Annuity Brand</a:t>
            </a:r>
          </a:p>
        </p:txBody>
      </p:sp>
      <p:sp>
        <p:nvSpPr>
          <p:cNvPr id="136" name="Rectangle 135">
            <a:extLst>
              <a:ext uri="{FF2B5EF4-FFF2-40B4-BE49-F238E27FC236}">
                <a16:creationId xmlns:a16="http://schemas.microsoft.com/office/drawing/2014/main" id="{67AC8A5B-C026-254F-961F-4C677AB78500}"/>
              </a:ext>
            </a:extLst>
          </p:cNvPr>
          <p:cNvSpPr/>
          <p:nvPr/>
        </p:nvSpPr>
        <p:spPr>
          <a:xfrm>
            <a:off x="7931334" y="423294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pic>
        <p:nvPicPr>
          <p:cNvPr id="7" name="Graphic 6" descr="Run">
            <a:extLst>
              <a:ext uri="{FF2B5EF4-FFF2-40B4-BE49-F238E27FC236}">
                <a16:creationId xmlns:a16="http://schemas.microsoft.com/office/drawing/2014/main" id="{4B5508F3-8DD9-3E46-B483-40B6F1BEB7E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94724" y="1461546"/>
            <a:ext cx="503728" cy="503728"/>
          </a:xfrm>
          <a:prstGeom prst="rect">
            <a:avLst/>
          </a:prstGeom>
        </p:spPr>
      </p:pic>
      <p:pic>
        <p:nvPicPr>
          <p:cNvPr id="9" name="Graphic 8" descr="Baby">
            <a:extLst>
              <a:ext uri="{FF2B5EF4-FFF2-40B4-BE49-F238E27FC236}">
                <a16:creationId xmlns:a16="http://schemas.microsoft.com/office/drawing/2014/main" id="{BDB2C5AF-C0A2-0B41-B5D5-8A7223D246D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78565" y="1408440"/>
            <a:ext cx="558800" cy="558800"/>
          </a:xfrm>
          <a:prstGeom prst="rect">
            <a:avLst/>
          </a:prstGeom>
        </p:spPr>
      </p:pic>
      <p:pic>
        <p:nvPicPr>
          <p:cNvPr id="93" name="Picture 92">
            <a:extLst>
              <a:ext uri="{FF2B5EF4-FFF2-40B4-BE49-F238E27FC236}">
                <a16:creationId xmlns:a16="http://schemas.microsoft.com/office/drawing/2014/main" id="{D8CD527C-76E5-0540-81F0-175E7807BF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54697" y="4352408"/>
            <a:ext cx="616081" cy="616081"/>
          </a:xfrm>
          <a:prstGeom prst="rect">
            <a:avLst/>
          </a:prstGeom>
        </p:spPr>
      </p:pic>
      <p:pic>
        <p:nvPicPr>
          <p:cNvPr id="12" name="Graphic 11" descr="Monitor">
            <a:extLst>
              <a:ext uri="{FF2B5EF4-FFF2-40B4-BE49-F238E27FC236}">
                <a16:creationId xmlns:a16="http://schemas.microsoft.com/office/drawing/2014/main" id="{3F246203-C327-9B4B-904D-A1C40B82E68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94856" y="4381041"/>
            <a:ext cx="558813" cy="558813"/>
          </a:xfrm>
          <a:prstGeom prst="rect">
            <a:avLst/>
          </a:prstGeom>
        </p:spPr>
      </p:pic>
      <p:pic>
        <p:nvPicPr>
          <p:cNvPr id="17" name="Graphic 16" descr="Car">
            <a:extLst>
              <a:ext uri="{FF2B5EF4-FFF2-40B4-BE49-F238E27FC236}">
                <a16:creationId xmlns:a16="http://schemas.microsoft.com/office/drawing/2014/main" id="{865B4103-5541-D14A-9EF3-65AC4392648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87289" y="3414454"/>
            <a:ext cx="558813" cy="558813"/>
          </a:xfrm>
          <a:prstGeom prst="rect">
            <a:avLst/>
          </a:prstGeom>
        </p:spPr>
      </p:pic>
      <p:pic>
        <p:nvPicPr>
          <p:cNvPr id="19" name="Graphic 18" descr="House">
            <a:extLst>
              <a:ext uri="{FF2B5EF4-FFF2-40B4-BE49-F238E27FC236}">
                <a16:creationId xmlns:a16="http://schemas.microsoft.com/office/drawing/2014/main" id="{FD3DD208-94EB-7243-A35B-6ACAAA79F5F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523680" y="3419447"/>
            <a:ext cx="516167" cy="516167"/>
          </a:xfrm>
          <a:prstGeom prst="rect">
            <a:avLst/>
          </a:prstGeom>
        </p:spPr>
      </p:pic>
      <p:pic>
        <p:nvPicPr>
          <p:cNvPr id="139" name="Graphic 138" descr="Stethoscope">
            <a:extLst>
              <a:ext uri="{FF2B5EF4-FFF2-40B4-BE49-F238E27FC236}">
                <a16:creationId xmlns:a16="http://schemas.microsoft.com/office/drawing/2014/main" id="{47CD4671-0C93-A347-9D72-13EAC66F954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528054" y="2461862"/>
            <a:ext cx="515840" cy="515840"/>
          </a:xfrm>
          <a:prstGeom prst="rect">
            <a:avLst/>
          </a:prstGeom>
        </p:spPr>
      </p:pic>
      <p:pic>
        <p:nvPicPr>
          <p:cNvPr id="141" name="Graphic 140" descr="Shower">
            <a:extLst>
              <a:ext uri="{FF2B5EF4-FFF2-40B4-BE49-F238E27FC236}">
                <a16:creationId xmlns:a16="http://schemas.microsoft.com/office/drawing/2014/main" id="{984AE482-9846-114F-BD0D-C4C860107C2C}"/>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27075" y="3389080"/>
            <a:ext cx="521281" cy="521281"/>
          </a:xfrm>
          <a:prstGeom prst="rect">
            <a:avLst/>
          </a:prstGeom>
        </p:spPr>
      </p:pic>
      <p:pic>
        <p:nvPicPr>
          <p:cNvPr id="146" name="Graphic 145" descr="Scale">
            <a:extLst>
              <a:ext uri="{FF2B5EF4-FFF2-40B4-BE49-F238E27FC236}">
                <a16:creationId xmlns:a16="http://schemas.microsoft.com/office/drawing/2014/main" id="{CC947E33-20EC-B44A-825D-6F88D71E0D6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87285" y="2418889"/>
            <a:ext cx="558813" cy="558813"/>
          </a:xfrm>
          <a:prstGeom prst="rect">
            <a:avLst/>
          </a:prstGeom>
        </p:spPr>
      </p:pic>
      <p:pic>
        <p:nvPicPr>
          <p:cNvPr id="58" name="Picture 14" descr="Related image">
            <a:extLst>
              <a:ext uri="{FF2B5EF4-FFF2-40B4-BE49-F238E27FC236}">
                <a16:creationId xmlns:a16="http://schemas.microsoft.com/office/drawing/2014/main" id="{0A1181C5-A748-6D46-8661-DAF2F96E2E0F}"/>
              </a:ext>
            </a:extLst>
          </p:cNvPr>
          <p:cNvPicPr>
            <a:picLocks noChangeAspect="1" noChangeArrowheads="1"/>
          </p:cNvPicPr>
          <p:nvPr/>
        </p:nvPicPr>
        <p:blipFill>
          <a:blip r:embed="rId21" cstate="screen">
            <a:duotone>
              <a:schemeClr val="bg2">
                <a:shade val="45000"/>
                <a:satMod val="135000"/>
              </a:schemeClr>
              <a:prstClr val="white"/>
            </a:duotone>
            <a:extLst>
              <a:ext uri="{BEBA8EAE-BF5A-486C-A8C5-ECC9F3942E4B}">
                <a14:imgProps xmlns:a14="http://schemas.microsoft.com/office/drawing/2010/main">
                  <a14:imgLayer r:embed="rId22">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722443" y="2061039"/>
            <a:ext cx="1280590" cy="1280590"/>
          </a:xfrm>
          <a:prstGeom prst="rect">
            <a:avLst/>
          </a:prstGeom>
          <a:noFill/>
        </p:spPr>
      </p:pic>
      <p:pic>
        <p:nvPicPr>
          <p:cNvPr id="44" name="Picture 43">
            <a:extLst>
              <a:ext uri="{FF2B5EF4-FFF2-40B4-BE49-F238E27FC236}">
                <a16:creationId xmlns:a16="http://schemas.microsoft.com/office/drawing/2014/main" id="{4882552C-D81A-6241-84AD-227D71EDC01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45" name="Straight Connector 44">
            <a:extLst>
              <a:ext uri="{FF2B5EF4-FFF2-40B4-BE49-F238E27FC236}">
                <a16:creationId xmlns:a16="http://schemas.microsoft.com/office/drawing/2014/main" id="{E6E6B390-1E48-1541-AA80-B0F94801C293}"/>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D340CE51-02D5-B541-A990-ABA762F3BFE7}"/>
              </a:ext>
            </a:extLst>
          </p:cNvPr>
          <p:cNvSpPr/>
          <p:nvPr/>
        </p:nvSpPr>
        <p:spPr>
          <a:xfrm>
            <a:off x="3347916" y="5387023"/>
            <a:ext cx="5496169" cy="523220"/>
          </a:xfrm>
          <a:prstGeom prst="rect">
            <a:avLst/>
          </a:prstGeom>
        </p:spPr>
        <p:txBody>
          <a:bodyPr wrap="square">
            <a:spAutoFit/>
          </a:bodyPr>
          <a:lstStyle/>
          <a:p>
            <a:pPr algn="ctr"/>
            <a:r>
              <a:rPr lang="en-US" sz="2800" b="1" cap="all" dirty="0">
                <a:ln w="3175">
                  <a:noFill/>
                </a:ln>
                <a:solidFill>
                  <a:srgbClr val="0997B5"/>
                </a:solidFill>
                <a:latin typeface="Calibri" panose="020F0502020204030204" pitchFamily="34" charset="0"/>
                <a:ea typeface="Helvetica Regular" charset="0"/>
                <a:cs typeface="Helvetica Regular" charset="0"/>
              </a:rPr>
              <a:t>COMING SOON</a:t>
            </a:r>
          </a:p>
        </p:txBody>
      </p:sp>
      <p:sp>
        <p:nvSpPr>
          <p:cNvPr id="2" name="TextBox 1">
            <a:extLst>
              <a:ext uri="{FF2B5EF4-FFF2-40B4-BE49-F238E27FC236}">
                <a16:creationId xmlns:a16="http://schemas.microsoft.com/office/drawing/2014/main" id="{1F03A058-BA4D-904C-A0AD-608227DB4D5E}"/>
              </a:ext>
            </a:extLst>
          </p:cNvPr>
          <p:cNvSpPr txBox="1"/>
          <p:nvPr/>
        </p:nvSpPr>
        <p:spPr>
          <a:xfrm>
            <a:off x="1019937" y="4175687"/>
            <a:ext cx="301686" cy="923330"/>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8965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F5268-B349-1543-B989-1FE4474A35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3025" y="0"/>
            <a:ext cx="7568976" cy="6858000"/>
          </a:xfrm>
          <a:prstGeom prst="rect">
            <a:avLst/>
          </a:prstGeom>
        </p:spPr>
      </p:pic>
      <p:sp>
        <p:nvSpPr>
          <p:cNvPr id="6" name="Rectangle 5">
            <a:extLst>
              <a:ext uri="{FF2B5EF4-FFF2-40B4-BE49-F238E27FC236}">
                <a16:creationId xmlns:a16="http://schemas.microsoft.com/office/drawing/2014/main" id="{F0221690-EF7F-CE4E-AFD5-27A5A96B0BEA}"/>
              </a:ext>
            </a:extLst>
          </p:cNvPr>
          <p:cNvSpPr/>
          <p:nvPr/>
        </p:nvSpPr>
        <p:spPr>
          <a:xfrm>
            <a:off x="782702" y="574411"/>
            <a:ext cx="6187724"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Internet marketing COMPANY</a:t>
            </a:r>
          </a:p>
        </p:txBody>
      </p:sp>
      <p:pic>
        <p:nvPicPr>
          <p:cNvPr id="8" name="Picture 7">
            <a:extLst>
              <a:ext uri="{FF2B5EF4-FFF2-40B4-BE49-F238E27FC236}">
                <a16:creationId xmlns:a16="http://schemas.microsoft.com/office/drawing/2014/main" id="{0B9460F3-F04F-834F-80B8-C0F3B56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0" name="Straight Connector 9">
            <a:extLst>
              <a:ext uri="{FF2B5EF4-FFF2-40B4-BE49-F238E27FC236}">
                <a16:creationId xmlns:a16="http://schemas.microsoft.com/office/drawing/2014/main" id="{BF246755-5F55-5F42-856E-1295CA4BA2A6}"/>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206616-74D1-DB4B-9D39-03EF5184F5A7}"/>
              </a:ext>
            </a:extLst>
          </p:cNvPr>
          <p:cNvSpPr/>
          <p:nvPr/>
        </p:nvSpPr>
        <p:spPr>
          <a:xfrm>
            <a:off x="782702" y="1672042"/>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1,000s of partners stores with millions of products</a:t>
            </a:r>
          </a:p>
        </p:txBody>
      </p:sp>
      <p:sp>
        <p:nvSpPr>
          <p:cNvPr id="13" name="Rectangle 12">
            <a:extLst>
              <a:ext uri="{FF2B5EF4-FFF2-40B4-BE49-F238E27FC236}">
                <a16:creationId xmlns:a16="http://schemas.microsoft.com/office/drawing/2014/main" id="{AAD911BB-EF47-EC40-AD9C-28D1C0E19B2A}"/>
              </a:ext>
            </a:extLst>
          </p:cNvPr>
          <p:cNvSpPr/>
          <p:nvPr/>
        </p:nvSpPr>
        <p:spPr>
          <a:xfrm>
            <a:off x="782702" y="2698379"/>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Hundreds of exclusive products</a:t>
            </a:r>
          </a:p>
        </p:txBody>
      </p:sp>
      <p:sp>
        <p:nvSpPr>
          <p:cNvPr id="14" name="Rectangle 13">
            <a:extLst>
              <a:ext uri="{FF2B5EF4-FFF2-40B4-BE49-F238E27FC236}">
                <a16:creationId xmlns:a16="http://schemas.microsoft.com/office/drawing/2014/main" id="{A0B64645-AAA2-5A46-9F97-A68BBFC71A35}"/>
              </a:ext>
            </a:extLst>
          </p:cNvPr>
          <p:cNvSpPr/>
          <p:nvPr/>
        </p:nvSpPr>
        <p:spPr>
          <a:xfrm>
            <a:off x="782702" y="3724716"/>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No cost to register as a customer</a:t>
            </a:r>
          </a:p>
        </p:txBody>
      </p:sp>
      <p:sp>
        <p:nvSpPr>
          <p:cNvPr id="15" name="Rectangle 14">
            <a:extLst>
              <a:ext uri="{FF2B5EF4-FFF2-40B4-BE49-F238E27FC236}">
                <a16:creationId xmlns:a16="http://schemas.microsoft.com/office/drawing/2014/main" id="{63BBAE35-34A6-3E41-826A-6D5B679EBB82}"/>
              </a:ext>
            </a:extLst>
          </p:cNvPr>
          <p:cNvSpPr/>
          <p:nvPr/>
        </p:nvSpPr>
        <p:spPr>
          <a:xfrm>
            <a:off x="782702" y="4751053"/>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Customers earn Cashback </a:t>
            </a:r>
          </a:p>
        </p:txBody>
      </p:sp>
    </p:spTree>
    <p:extLst>
      <p:ext uri="{BB962C8B-B14F-4D97-AF65-F5344CB8AC3E}">
        <p14:creationId xmlns:p14="http://schemas.microsoft.com/office/powerpoint/2010/main" val="89701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83C7CC-BD75-D041-ACA2-6133667C84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487"/>
          <a:stretch/>
        </p:blipFill>
        <p:spPr>
          <a:xfrm>
            <a:off x="3352800" y="0"/>
            <a:ext cx="8839200" cy="6858000"/>
          </a:xfrm>
          <a:prstGeom prst="rect">
            <a:avLst/>
          </a:prstGeom>
        </p:spPr>
      </p:pic>
      <p:sp>
        <p:nvSpPr>
          <p:cNvPr id="10" name="Rectangle 9">
            <a:extLst>
              <a:ext uri="{FF2B5EF4-FFF2-40B4-BE49-F238E27FC236}">
                <a16:creationId xmlns:a16="http://schemas.microsoft.com/office/drawing/2014/main" id="{3D7390D4-A032-6943-AC37-0219190D4F75}"/>
              </a:ext>
            </a:extLst>
          </p:cNvPr>
          <p:cNvSpPr/>
          <p:nvPr/>
        </p:nvSpPr>
        <p:spPr>
          <a:xfrm>
            <a:off x="782702" y="574411"/>
            <a:ext cx="611796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shopping annuity®</a:t>
            </a:r>
          </a:p>
        </p:txBody>
      </p:sp>
      <p:sp>
        <p:nvSpPr>
          <p:cNvPr id="15" name="Rectangle 14">
            <a:extLst>
              <a:ext uri="{FF2B5EF4-FFF2-40B4-BE49-F238E27FC236}">
                <a16:creationId xmlns:a16="http://schemas.microsoft.com/office/drawing/2014/main" id="{24382BBA-86D2-534A-9F74-58B4FCEBBCDE}"/>
              </a:ext>
            </a:extLst>
          </p:cNvPr>
          <p:cNvSpPr/>
          <p:nvPr/>
        </p:nvSpPr>
        <p:spPr>
          <a:xfrm>
            <a:off x="782703" y="1249452"/>
            <a:ext cx="5962872" cy="5047536"/>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cs typeface="Calibri" panose="020F0502020204030204" pitchFamily="34" charset="0"/>
              </a:rPr>
              <a:t>A revolutionary concept that helps people convert their spending into earning through the </a:t>
            </a:r>
            <a:r>
              <a:rPr lang="en-US" sz="2400" dirty="0" err="1">
                <a:solidFill>
                  <a:schemeClr val="bg2">
                    <a:lumMod val="50000"/>
                  </a:schemeClr>
                </a:solidFill>
                <a:latin typeface="Calibri" panose="020F0502020204030204" pitchFamily="34" charset="0"/>
                <a:cs typeface="Calibri" panose="020F0502020204030204" pitchFamily="34" charset="0"/>
              </a:rPr>
              <a:t>UnFranchise</a:t>
            </a:r>
            <a:r>
              <a:rPr lang="en-US" sz="2400" dirty="0">
                <a:solidFill>
                  <a:schemeClr val="bg2">
                    <a:lumMod val="50000"/>
                  </a:schemeClr>
                </a:solidFill>
                <a:latin typeface="Calibri" panose="020F0502020204030204" pitchFamily="34" charset="0"/>
                <a:cs typeface="Calibri" panose="020F0502020204030204" pitchFamily="34" charset="0"/>
              </a:rPr>
              <a:t>® Business and 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All of your purchases from our partner stores and Market America exclusive products are tracked.</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When you or anyone you lead to shops online, you get 100% credit for those purchases.</a:t>
            </a: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p:txBody>
      </p:sp>
      <p:pic>
        <p:nvPicPr>
          <p:cNvPr id="9" name="Picture 8">
            <a:extLst>
              <a:ext uri="{FF2B5EF4-FFF2-40B4-BE49-F238E27FC236}">
                <a16:creationId xmlns:a16="http://schemas.microsoft.com/office/drawing/2014/main" id="{25610521-210E-7D44-A798-5EAA3596C4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1" name="Straight Connector 10">
            <a:extLst>
              <a:ext uri="{FF2B5EF4-FFF2-40B4-BE49-F238E27FC236}">
                <a16:creationId xmlns:a16="http://schemas.microsoft.com/office/drawing/2014/main" id="{4835AD70-0C2B-7B4B-8E1F-197FA441BDE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E401844-261F-FB48-B585-965C68EB44CD}"/>
              </a:ext>
            </a:extLst>
          </p:cNvPr>
          <p:cNvSpPr/>
          <p:nvPr/>
        </p:nvSpPr>
        <p:spPr>
          <a:xfrm>
            <a:off x="782702" y="2572575"/>
            <a:ext cx="4628747" cy="1046440"/>
          </a:xfrm>
          <a:prstGeom prst="rect">
            <a:avLst/>
          </a:prstGeom>
          <a:solidFill>
            <a:srgbClr val="0997B5"/>
          </a:solidFill>
        </p:spPr>
        <p:txBody>
          <a:bodyPr wrap="square" lIns="182880" tIns="91440" bIns="91440" anchor="t" anchorCtr="0">
            <a:spAutoFit/>
          </a:bodyPr>
          <a:lstStyle/>
          <a:p>
            <a:pPr defTabSz="914149"/>
            <a:r>
              <a:rPr lang="en-US" sz="2800" b="1" dirty="0">
                <a:solidFill>
                  <a:schemeClr val="bg1"/>
                </a:solidFill>
                <a:latin typeface="Calibri" panose="020F0502020204030204" pitchFamily="34" charset="0"/>
                <a:ea typeface="Helvetica Regular" charset="0"/>
                <a:cs typeface="Calibri" panose="020F0502020204030204" pitchFamily="34" charset="0"/>
              </a:rPr>
              <a:t>You are already spending it, </a:t>
            </a:r>
            <a:br>
              <a:rPr lang="en-US" sz="2800" b="1" dirty="0">
                <a:solidFill>
                  <a:schemeClr val="bg1"/>
                </a:solidFill>
                <a:latin typeface="Calibri" panose="020F0502020204030204" pitchFamily="34" charset="0"/>
                <a:ea typeface="Helvetica Regular" charset="0"/>
                <a:cs typeface="Calibri" panose="020F0502020204030204" pitchFamily="34" charset="0"/>
              </a:rPr>
            </a:br>
            <a:r>
              <a:rPr lang="en-US" sz="2800" b="1" dirty="0">
                <a:solidFill>
                  <a:schemeClr val="bg1"/>
                </a:solidFill>
                <a:latin typeface="Calibri" panose="020F0502020204030204" pitchFamily="34" charset="0"/>
                <a:ea typeface="Helvetica Regular" charset="0"/>
                <a:cs typeface="Calibri" panose="020F0502020204030204" pitchFamily="34" charset="0"/>
              </a:rPr>
              <a:t>why not get paid for it.</a:t>
            </a:r>
          </a:p>
        </p:txBody>
      </p:sp>
    </p:spTree>
    <p:extLst>
      <p:ext uri="{BB962C8B-B14F-4D97-AF65-F5344CB8AC3E}">
        <p14:creationId xmlns:p14="http://schemas.microsoft.com/office/powerpoint/2010/main" val="114973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B3D8FD7D-37F8-9449-AC84-46D5E5B900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7472" y="1498723"/>
            <a:ext cx="5149781" cy="3513710"/>
          </a:xfrm>
          <a:prstGeom prst="rect">
            <a:avLst/>
          </a:prstGeom>
          <a:effectLst/>
        </p:spPr>
      </p:pic>
      <p:pic>
        <p:nvPicPr>
          <p:cNvPr id="50" name="Picture 49">
            <a:extLst>
              <a:ext uri="{FF2B5EF4-FFF2-40B4-BE49-F238E27FC236}">
                <a16:creationId xmlns:a16="http://schemas.microsoft.com/office/drawing/2014/main" id="{BD182B40-A67E-DF47-BF71-B1847A0162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113"/>
          <a:stretch/>
        </p:blipFill>
        <p:spPr>
          <a:xfrm>
            <a:off x="901337" y="1498723"/>
            <a:ext cx="5133942" cy="3502904"/>
          </a:xfrm>
          <a:prstGeom prst="rect">
            <a:avLst/>
          </a:prstGeom>
        </p:spPr>
      </p:pic>
      <p:sp>
        <p:nvSpPr>
          <p:cNvPr id="26" name="Rectangle 25">
            <a:extLst>
              <a:ext uri="{FF2B5EF4-FFF2-40B4-BE49-F238E27FC236}">
                <a16:creationId xmlns:a16="http://schemas.microsoft.com/office/drawing/2014/main" id="{561086F4-1E96-2341-B6F4-751DAE381713}"/>
              </a:ext>
            </a:extLst>
          </p:cNvPr>
          <p:cNvSpPr/>
          <p:nvPr/>
        </p:nvSpPr>
        <p:spPr>
          <a:xfrm>
            <a:off x="901337" y="3781327"/>
            <a:ext cx="5133942" cy="1231106"/>
          </a:xfrm>
          <a:prstGeom prst="rect">
            <a:avLst/>
          </a:prstGeom>
          <a:solidFill>
            <a:schemeClr val="tx1">
              <a:lumMod val="65000"/>
              <a:lumOff val="3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0" tIns="182880" rIns="0" bIns="274320" rtlCol="0" anchor="ctr" anchorCtr="1">
            <a:spAutoFit/>
          </a:bodyPr>
          <a:lstStyle/>
          <a:p>
            <a:pPr algn="ctr"/>
            <a:r>
              <a:rPr lang="en-US" sz="3200" b="1" dirty="0">
                <a:solidFill>
                  <a:schemeClr val="bg1"/>
                </a:solidFill>
                <a:latin typeface="Calibri" panose="020F0502020204030204" pitchFamily="34" charset="0"/>
              </a:rPr>
              <a:t>45 Year Plan </a:t>
            </a:r>
          </a:p>
          <a:p>
            <a:pPr algn="ctr"/>
            <a:r>
              <a:rPr lang="en-US" sz="1700" dirty="0">
                <a:solidFill>
                  <a:schemeClr val="bg1"/>
                </a:solidFill>
                <a:latin typeface="Calibri" panose="020F0502020204030204" pitchFamily="34" charset="0"/>
                <a:cs typeface="Calibri" panose="020F0502020204030204" pitchFamily="34" charset="0"/>
              </a:rPr>
              <a:t>Continue Trading Time for Money</a:t>
            </a:r>
          </a:p>
        </p:txBody>
      </p:sp>
      <p:sp>
        <p:nvSpPr>
          <p:cNvPr id="45" name="Rectangle 44">
            <a:extLst>
              <a:ext uri="{FF2B5EF4-FFF2-40B4-BE49-F238E27FC236}">
                <a16:creationId xmlns:a16="http://schemas.microsoft.com/office/drawing/2014/main" id="{E5D6CA93-1790-BD44-9518-1DC4D4484868}"/>
              </a:ext>
            </a:extLst>
          </p:cNvPr>
          <p:cNvSpPr/>
          <p:nvPr/>
        </p:nvSpPr>
        <p:spPr>
          <a:xfrm>
            <a:off x="782702" y="574411"/>
            <a:ext cx="10614551" cy="523220"/>
          </a:xfrm>
          <a:prstGeom prst="rect">
            <a:avLst/>
          </a:prstGeom>
        </p:spPr>
        <p:txBody>
          <a:bodyPr wrap="square">
            <a:spAutoFit/>
          </a:bodyPr>
          <a:lstStyle/>
          <a:p>
            <a:r>
              <a:rPr lang="en-US" sz="2800" b="1" cap="all">
                <a:ln w="3175">
                  <a:noFill/>
                </a:ln>
                <a:solidFill>
                  <a:srgbClr val="0997B5"/>
                </a:solidFill>
                <a:latin typeface="Calibri" panose="020F0502020204030204" pitchFamily="34" charset="0"/>
                <a:ea typeface="Helvetica Regular" charset="0"/>
                <a:cs typeface="Helvetica Regular" charset="0"/>
              </a:rPr>
              <a:t>WHICH DO YOU PREFER?</a:t>
            </a:r>
            <a:endParaRPr lang="en-US" sz="2800" b="1" cap="all" dirty="0">
              <a:ln w="3175">
                <a:noFill/>
              </a:ln>
              <a:solidFill>
                <a:srgbClr val="0997B5"/>
              </a:solidFill>
              <a:latin typeface="Calibri" panose="020F0502020204030204" pitchFamily="34" charset="0"/>
              <a:ea typeface="Helvetica Regular" charset="0"/>
              <a:cs typeface="Helvetica Regular" charset="0"/>
            </a:endParaRPr>
          </a:p>
        </p:txBody>
      </p:sp>
      <p:sp>
        <p:nvSpPr>
          <p:cNvPr id="59" name="Rectangle 58">
            <a:extLst>
              <a:ext uri="{FF2B5EF4-FFF2-40B4-BE49-F238E27FC236}">
                <a16:creationId xmlns:a16="http://schemas.microsoft.com/office/drawing/2014/main" id="{F23F4219-D1A1-294A-9348-4B0E5BAFDED5}"/>
              </a:ext>
            </a:extLst>
          </p:cNvPr>
          <p:cNvSpPr/>
          <p:nvPr/>
        </p:nvSpPr>
        <p:spPr>
          <a:xfrm>
            <a:off x="6247472" y="3781327"/>
            <a:ext cx="5149781" cy="1231106"/>
          </a:xfrm>
          <a:prstGeom prst="rect">
            <a:avLst/>
          </a:prstGeom>
          <a:solidFill>
            <a:srgbClr val="0997B5"/>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1">
            <a:normAutofit/>
          </a:bodyPr>
          <a:lstStyle/>
          <a:p>
            <a:pPr algn="ctr"/>
            <a:r>
              <a:rPr lang="en-US" sz="3200" b="1" dirty="0">
                <a:solidFill>
                  <a:schemeClr val="bg1"/>
                </a:solidFill>
                <a:latin typeface="Calibri" panose="020F0502020204030204" pitchFamily="34" charset="0"/>
              </a:rPr>
              <a:t>2-3 Year Plan</a:t>
            </a:r>
          </a:p>
          <a:p>
            <a:pPr algn="ctr"/>
            <a:r>
              <a:rPr lang="en-US" sz="1700" dirty="0">
                <a:solidFill>
                  <a:schemeClr val="bg1"/>
                </a:solidFill>
                <a:latin typeface="Calibri" panose="020F0502020204030204" pitchFamily="34" charset="0"/>
                <a:cs typeface="Calibri" panose="020F0502020204030204" pitchFamily="34" charset="0"/>
              </a:rPr>
              <a:t>Invest 8–15 Hours Weekly</a:t>
            </a:r>
            <a:r>
              <a:rPr lang="en-US" sz="1700" dirty="0">
                <a:solidFill>
                  <a:schemeClr val="bg1"/>
                </a:solidFill>
                <a:latin typeface="Calibri" panose="020F0502020204030204" pitchFamily="34" charset="0"/>
                <a:ea typeface="Helvetica Regular" charset="0"/>
                <a:cs typeface="Calibri" panose="020F0502020204030204" pitchFamily="34" charset="0"/>
              </a:rPr>
              <a:t> • </a:t>
            </a:r>
            <a:r>
              <a:rPr lang="en-US" sz="1700" dirty="0">
                <a:solidFill>
                  <a:schemeClr val="bg1"/>
                </a:solidFill>
                <a:latin typeface="Calibri" panose="020F0502020204030204" pitchFamily="34" charset="0"/>
                <a:cs typeface="Calibri" panose="020F0502020204030204" pitchFamily="34" charset="0"/>
              </a:rPr>
              <a:t>Earn $300–$3600 Weekly</a:t>
            </a:r>
            <a:r>
              <a:rPr lang="en-US" sz="1700" dirty="0">
                <a:solidFill>
                  <a:schemeClr val="bg1"/>
                </a:solidFill>
                <a:latin typeface="Calibri" panose="020F0502020204030204" pitchFamily="34" charset="0"/>
                <a:ea typeface="Helvetica Regular" charset="0"/>
                <a:cs typeface="Calibri" panose="020F0502020204030204" pitchFamily="34" charset="0"/>
              </a:rPr>
              <a:t> • Create a Residual Income</a:t>
            </a:r>
            <a:endParaRPr lang="en-US" sz="1700" dirty="0">
              <a:solidFill>
                <a:schemeClr val="bg1"/>
              </a:solidFill>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7286BDDB-973A-5444-9CA5-FC9B3BFDEA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53" name="Straight Connector 52">
            <a:extLst>
              <a:ext uri="{FF2B5EF4-FFF2-40B4-BE49-F238E27FC236}">
                <a16:creationId xmlns:a16="http://schemas.microsoft.com/office/drawing/2014/main" id="{E9D4C38F-FF8C-7F4C-8F7A-61042BA2721E}"/>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1DA3EF5-FAF9-8546-85A7-94306A2027C5}"/>
              </a:ext>
            </a:extLst>
          </p:cNvPr>
          <p:cNvSpPr/>
          <p:nvPr/>
        </p:nvSpPr>
        <p:spPr>
          <a:xfrm>
            <a:off x="901337" y="5361982"/>
            <a:ext cx="10495916" cy="584775"/>
          </a:xfrm>
          <a:prstGeom prst="rect">
            <a:avLst/>
          </a:prstGeom>
        </p:spPr>
        <p:txBody>
          <a:bodyPr wrap="square">
            <a:spAutoFit/>
          </a:bodyPr>
          <a:lstStyle/>
          <a:p>
            <a:pPr algn="ctr"/>
            <a:r>
              <a:rPr lang="en-US" sz="3200" b="1" dirty="0">
                <a:solidFill>
                  <a:srgbClr val="0997B5"/>
                </a:solidFill>
                <a:latin typeface="Calibri" panose="020F0502020204030204" pitchFamily="34" charset="0"/>
              </a:rPr>
              <a:t>Would you like to see how the 2-3 Year Plan works? </a:t>
            </a:r>
          </a:p>
        </p:txBody>
      </p:sp>
    </p:spTree>
    <p:extLst>
      <p:ext uri="{BB962C8B-B14F-4D97-AF65-F5344CB8AC3E}">
        <p14:creationId xmlns:p14="http://schemas.microsoft.com/office/powerpoint/2010/main" val="343814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58CA91-F4A3-BF45-A3F2-F8E4627C8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701" y="-1"/>
            <a:ext cx="5956300" cy="10577949"/>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endParaRPr lang="en-US" dirty="0">
              <a:latin typeface="Calibri" panose="020F0502020204030204" pitchFamily="34" charset="0"/>
            </a:endParaRPr>
          </a:p>
        </p:txBody>
      </p:sp>
      <p:pic>
        <p:nvPicPr>
          <p:cNvPr id="10" name="Picture 9">
            <a:extLst>
              <a:ext uri="{FF2B5EF4-FFF2-40B4-BE49-F238E27FC236}">
                <a16:creationId xmlns:a16="http://schemas.microsoft.com/office/drawing/2014/main" id="{F0DB1374-AAFD-A140-9CA5-61B44A7A9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14" name="Rectangle 13">
            <a:extLst>
              <a:ext uri="{FF2B5EF4-FFF2-40B4-BE49-F238E27FC236}">
                <a16:creationId xmlns:a16="http://schemas.microsoft.com/office/drawing/2014/main" id="{6B442500-9BE8-264A-A03E-3F1D33484A7D}"/>
              </a:ext>
            </a:extLst>
          </p:cNvPr>
          <p:cNvSpPr/>
          <p:nvPr/>
        </p:nvSpPr>
        <p:spPr>
          <a:xfrm>
            <a:off x="782702" y="574411"/>
            <a:ext cx="7254985"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5 steps to build an </a:t>
            </a:r>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business</a:t>
            </a:r>
          </a:p>
        </p:txBody>
      </p:sp>
      <p:cxnSp>
        <p:nvCxnSpPr>
          <p:cNvPr id="16" name="Straight Connector 15">
            <a:extLst>
              <a:ext uri="{FF2B5EF4-FFF2-40B4-BE49-F238E27FC236}">
                <a16:creationId xmlns:a16="http://schemas.microsoft.com/office/drawing/2014/main" id="{93487179-614C-594B-9357-B5EED6AA03D5}"/>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AEB9B2-094B-F74F-B663-568198F199E4}"/>
              </a:ext>
            </a:extLst>
          </p:cNvPr>
          <p:cNvSpPr/>
          <p:nvPr/>
        </p:nvSpPr>
        <p:spPr>
          <a:xfrm>
            <a:off x="782702" y="1343106"/>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1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Apply</a:t>
            </a:r>
          </a:p>
        </p:txBody>
      </p:sp>
      <p:sp>
        <p:nvSpPr>
          <p:cNvPr id="18" name="Rectangle 17">
            <a:extLst>
              <a:ext uri="{FF2B5EF4-FFF2-40B4-BE49-F238E27FC236}">
                <a16:creationId xmlns:a16="http://schemas.microsoft.com/office/drawing/2014/main" id="{A7E03F5B-AEE8-DE4E-A5C9-F79E451F260B}"/>
              </a:ext>
            </a:extLst>
          </p:cNvPr>
          <p:cNvSpPr/>
          <p:nvPr/>
        </p:nvSpPr>
        <p:spPr>
          <a:xfrm>
            <a:off x="782702" y="2243446"/>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2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Create</a:t>
            </a:r>
          </a:p>
        </p:txBody>
      </p:sp>
      <p:sp>
        <p:nvSpPr>
          <p:cNvPr id="19" name="Rectangle 18">
            <a:extLst>
              <a:ext uri="{FF2B5EF4-FFF2-40B4-BE49-F238E27FC236}">
                <a16:creationId xmlns:a16="http://schemas.microsoft.com/office/drawing/2014/main" id="{0D638AB9-509B-1743-ABCD-291D02F45B00}"/>
              </a:ext>
            </a:extLst>
          </p:cNvPr>
          <p:cNvSpPr/>
          <p:nvPr/>
        </p:nvSpPr>
        <p:spPr>
          <a:xfrm>
            <a:off x="782702" y="3160772"/>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3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Qualify</a:t>
            </a:r>
          </a:p>
        </p:txBody>
      </p:sp>
      <p:sp>
        <p:nvSpPr>
          <p:cNvPr id="20" name="Rectangle 19">
            <a:extLst>
              <a:ext uri="{FF2B5EF4-FFF2-40B4-BE49-F238E27FC236}">
                <a16:creationId xmlns:a16="http://schemas.microsoft.com/office/drawing/2014/main" id="{22FAE9D1-0290-2443-A57A-DBBE5DC58B59}"/>
              </a:ext>
            </a:extLst>
          </p:cNvPr>
          <p:cNvSpPr/>
          <p:nvPr/>
        </p:nvSpPr>
        <p:spPr>
          <a:xfrm>
            <a:off x="782702" y="4061112"/>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4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Activate</a:t>
            </a:r>
          </a:p>
        </p:txBody>
      </p:sp>
      <p:sp>
        <p:nvSpPr>
          <p:cNvPr id="21" name="Rectangle 20">
            <a:extLst>
              <a:ext uri="{FF2B5EF4-FFF2-40B4-BE49-F238E27FC236}">
                <a16:creationId xmlns:a16="http://schemas.microsoft.com/office/drawing/2014/main" id="{43A342D6-27B0-5C48-A145-0EA344E6C6C0}"/>
              </a:ext>
            </a:extLst>
          </p:cNvPr>
          <p:cNvSpPr/>
          <p:nvPr/>
        </p:nvSpPr>
        <p:spPr>
          <a:xfrm>
            <a:off x="782702" y="5012410"/>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5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Teach, Manage &amp; Support Others</a:t>
            </a:r>
          </a:p>
        </p:txBody>
      </p:sp>
      <p:pic>
        <p:nvPicPr>
          <p:cNvPr id="22" name="Picture 21">
            <a:extLst>
              <a:ext uri="{FF2B5EF4-FFF2-40B4-BE49-F238E27FC236}">
                <a16:creationId xmlns:a16="http://schemas.microsoft.com/office/drawing/2014/main" id="{DE7402C3-4DBC-3B4D-B6B9-0B1A20604D38}"/>
              </a:ext>
            </a:extLst>
          </p:cNvPr>
          <p:cNvPicPr>
            <a:picLocks noChangeAspect="1"/>
          </p:cNvPicPr>
          <p:nvPr/>
        </p:nvPicPr>
        <p:blipFill>
          <a:blip r:embed="rId5"/>
          <a:stretch>
            <a:fillRect/>
          </a:stretch>
        </p:blipFill>
        <p:spPr>
          <a:xfrm>
            <a:off x="6767351" y="1962249"/>
            <a:ext cx="3050161" cy="3050161"/>
          </a:xfrm>
          <a:prstGeom prst="rect">
            <a:avLst/>
          </a:prstGeom>
        </p:spPr>
      </p:pic>
    </p:spTree>
    <p:extLst>
      <p:ext uri="{BB962C8B-B14F-4D97-AF65-F5344CB8AC3E}">
        <p14:creationId xmlns:p14="http://schemas.microsoft.com/office/powerpoint/2010/main" val="220839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871D4B0A-C25E-D547-B24D-39E5FECF6F8F}"/>
              </a:ext>
            </a:extLst>
          </p:cNvPr>
          <p:cNvGraphicFramePr>
            <a:graphicFrameLocks noGrp="1"/>
          </p:cNvGraphicFramePr>
          <p:nvPr>
            <p:extLst>
              <p:ext uri="{D42A27DB-BD31-4B8C-83A1-F6EECF244321}">
                <p14:modId xmlns:p14="http://schemas.microsoft.com/office/powerpoint/2010/main" val="414976754"/>
              </p:ext>
            </p:extLst>
          </p:nvPr>
        </p:nvGraphicFramePr>
        <p:xfrm>
          <a:off x="782703" y="1169426"/>
          <a:ext cx="10825529" cy="4511900"/>
        </p:xfrm>
        <a:graphic>
          <a:graphicData uri="http://schemas.openxmlformats.org/drawingml/2006/table">
            <a:tbl>
              <a:tblPr firstRow="1" bandRow="1">
                <a:tableStyleId>{7DF18680-E054-41AD-8BC1-D1AEF772440D}</a:tableStyleId>
              </a:tblPr>
              <a:tblGrid>
                <a:gridCol w="5949173">
                  <a:extLst>
                    <a:ext uri="{9D8B030D-6E8A-4147-A177-3AD203B41FA5}">
                      <a16:colId xmlns:a16="http://schemas.microsoft.com/office/drawing/2014/main" val="4215333664"/>
                    </a:ext>
                  </a:extLst>
                </a:gridCol>
                <a:gridCol w="2221224">
                  <a:extLst>
                    <a:ext uri="{9D8B030D-6E8A-4147-A177-3AD203B41FA5}">
                      <a16:colId xmlns:a16="http://schemas.microsoft.com/office/drawing/2014/main" val="2517442826"/>
                    </a:ext>
                  </a:extLst>
                </a:gridCol>
                <a:gridCol w="2655132">
                  <a:extLst>
                    <a:ext uri="{9D8B030D-6E8A-4147-A177-3AD203B41FA5}">
                      <a16:colId xmlns:a16="http://schemas.microsoft.com/office/drawing/2014/main" val="3705182317"/>
                    </a:ext>
                  </a:extLst>
                </a:gridCol>
              </a:tblGrid>
              <a:tr h="1131905">
                <a:tc>
                  <a:txBody>
                    <a:bodyPr/>
                    <a:lstStyle/>
                    <a:p>
                      <a:pPr algn="l">
                        <a:lnSpc>
                          <a:spcPct val="150000"/>
                        </a:lnSpc>
                      </a:pPr>
                      <a:r>
                        <a:rPr lang="en-US" sz="2400" b="1" i="0" dirty="0">
                          <a:ln>
                            <a:noFill/>
                          </a:ln>
                          <a:solidFill>
                            <a:schemeClr val="bg1"/>
                          </a:solidFill>
                          <a:latin typeface="Calibri" panose="020F0502020204030204" pitchFamily="34" charset="0"/>
                          <a:cs typeface="Calibri" panose="020F0502020204030204" pitchFamily="34" charset="0"/>
                        </a:rPr>
                        <a:t>Features</a:t>
                      </a:r>
                    </a:p>
                  </a:txBody>
                  <a:tcPr marL="182880" anchor="ctr" anchorCtr="1">
                    <a:solidFill>
                      <a:srgbClr val="0997B5"/>
                    </a:solidFill>
                  </a:tcPr>
                </a:tc>
                <a:tc>
                  <a:txBody>
                    <a:bodyPr/>
                    <a:lstStyle/>
                    <a:p>
                      <a:pPr algn="ctr"/>
                      <a:r>
                        <a:rPr lang="en-US" sz="2400" b="1" i="0" dirty="0">
                          <a:ln>
                            <a:noFill/>
                          </a:ln>
                          <a:solidFill>
                            <a:schemeClr val="bg1"/>
                          </a:solidFill>
                          <a:latin typeface="Calibri" panose="020F0502020204030204" pitchFamily="34" charset="0"/>
                          <a:cs typeface="Calibri" panose="020F0502020204030204" pitchFamily="34" charset="0"/>
                        </a:rPr>
                        <a:t>Sales </a:t>
                      </a:r>
                      <a:r>
                        <a:rPr lang="en-US" sz="2400" b="1" i="0" kern="1200" dirty="0">
                          <a:ln>
                            <a:noFill/>
                          </a:ln>
                          <a:solidFill>
                            <a:schemeClr val="bg1"/>
                          </a:solidFill>
                          <a:effectLst/>
                          <a:latin typeface="Calibri" panose="020F0502020204030204" pitchFamily="34" charset="0"/>
                          <a:ea typeface="+mn-ea"/>
                          <a:cs typeface="Calibri" panose="020F0502020204030204" pitchFamily="34" charset="0"/>
                        </a:rPr>
                        <a:t>Representative</a:t>
                      </a:r>
                    </a:p>
                    <a:p>
                      <a:pPr algn="ctr"/>
                      <a:r>
                        <a:rPr lang="en-US" b="0" i="0" dirty="0">
                          <a:ln>
                            <a:noFill/>
                          </a:ln>
                          <a:solidFill>
                            <a:schemeClr val="bg1"/>
                          </a:solidFill>
                          <a:latin typeface="Calibri" panose="020F0502020204030204" pitchFamily="34" charset="0"/>
                          <a:cs typeface="Calibri" panose="020F0502020204030204" pitchFamily="34" charset="0"/>
                        </a:rPr>
                        <a:t>No Subscription Fee</a:t>
                      </a:r>
                    </a:p>
                  </a:txBody>
                  <a:tcPr anchor="b">
                    <a:solidFill>
                      <a:srgbClr val="0997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ln>
                            <a:noFill/>
                          </a:ln>
                          <a:solidFill>
                            <a:schemeClr val="bg1"/>
                          </a:solidFill>
                          <a:latin typeface="Calibri" panose="020F0502020204030204" pitchFamily="34" charset="0"/>
                          <a:cs typeface="Calibri" panose="020F0502020204030204" pitchFamily="34" charset="0"/>
                        </a:rPr>
                        <a:t>UnFranchise</a:t>
                      </a:r>
                      <a:r>
                        <a:rPr lang="en-US" sz="2400" b="1" i="0" dirty="0">
                          <a:ln>
                            <a:noFill/>
                          </a:ln>
                          <a:solidFill>
                            <a:schemeClr val="bg1"/>
                          </a:solidFill>
                          <a:latin typeface="Calibri" panose="020F0502020204030204" pitchFamily="34" charset="0"/>
                          <a:cs typeface="Calibri" panose="020F0502020204030204" pitchFamily="34" charset="0"/>
                        </a:rPr>
                        <a:t>® </a:t>
                      </a:r>
                      <a:br>
                        <a:rPr lang="en-US" sz="2400" b="1" i="0" dirty="0">
                          <a:ln>
                            <a:noFill/>
                          </a:ln>
                          <a:solidFill>
                            <a:schemeClr val="bg1"/>
                          </a:solidFill>
                          <a:latin typeface="Calibri" panose="020F0502020204030204" pitchFamily="34" charset="0"/>
                          <a:cs typeface="Calibri" panose="020F0502020204030204" pitchFamily="34" charset="0"/>
                        </a:rPr>
                      </a:br>
                      <a:r>
                        <a:rPr lang="en-US" sz="2400" b="1" i="0" dirty="0">
                          <a:ln>
                            <a:noFill/>
                          </a:ln>
                          <a:solidFill>
                            <a:schemeClr val="bg1"/>
                          </a:solidFill>
                          <a:latin typeface="Calibri" panose="020F0502020204030204" pitchFamily="34" charset="0"/>
                          <a:cs typeface="Calibri" panose="020F0502020204030204" pitchFamily="34" charset="0"/>
                        </a:rPr>
                        <a:t>Owner</a:t>
                      </a:r>
                      <a:br>
                        <a:rPr lang="en-US" dirty="0">
                          <a:ln>
                            <a:noFill/>
                          </a:ln>
                          <a:solidFill>
                            <a:schemeClr val="bg1"/>
                          </a:solidFill>
                        </a:rPr>
                      </a:br>
                      <a:r>
                        <a:rPr lang="en-US" sz="1800" b="0" i="0" kern="1200" dirty="0">
                          <a:ln>
                            <a:noFill/>
                          </a:ln>
                          <a:solidFill>
                            <a:schemeClr val="bg1"/>
                          </a:solidFill>
                          <a:effectLst/>
                          <a:latin typeface="Calibri" panose="020F0502020204030204" pitchFamily="34" charset="0"/>
                          <a:ea typeface="+mn-ea"/>
                          <a:cs typeface="Calibri" panose="020F0502020204030204" pitchFamily="34" charset="0"/>
                        </a:rPr>
                        <a:t>Subscription Fee: $129.95</a:t>
                      </a:r>
                    </a:p>
                  </a:txBody>
                  <a:tcPr anchor="b">
                    <a:solidFill>
                      <a:srgbClr val="0997B5"/>
                    </a:solidFill>
                  </a:tcPr>
                </a:tc>
                <a:extLst>
                  <a:ext uri="{0D108BD9-81ED-4DB2-BD59-A6C34878D82A}">
                    <a16:rowId xmlns:a16="http://schemas.microsoft.com/office/drawing/2014/main" val="1967134204"/>
                  </a:ext>
                </a:extLst>
              </a:tr>
              <a:tr h="503069">
                <a:tc>
                  <a:txBody>
                    <a:bodyPr/>
                    <a:lstStyle/>
                    <a:p>
                      <a:pPr>
                        <a:lnSpc>
                          <a:spcPct val="100000"/>
                        </a:lnSpc>
                      </a:pPr>
                      <a:r>
                        <a:rPr lang="en-US" sz="2300" b="0" i="0" kern="1200" dirty="0">
                          <a:solidFill>
                            <a:srgbClr val="0997B5"/>
                          </a:solidFill>
                          <a:effectLst/>
                          <a:latin typeface="Calibri" panose="020F0502020204030204" pitchFamily="34" charset="0"/>
                          <a:ea typeface="+mn-ea"/>
                          <a:cs typeface="Calibri" panose="020F0502020204030204" pitchFamily="34" charset="0"/>
                        </a:rPr>
                        <a:t>Earn retail profits with our exclusive brands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2040410627"/>
                  </a:ext>
                </a:extLst>
              </a:tr>
              <a:tr h="503069">
                <a:tc>
                  <a:txBody>
                    <a:bodyPr/>
                    <a:lstStyle/>
                    <a:p>
                      <a:r>
                        <a:rPr lang="en-US" sz="2300" b="0" i="0" kern="1200" dirty="0">
                          <a:solidFill>
                            <a:srgbClr val="0997B5"/>
                          </a:solidFill>
                          <a:effectLst/>
                          <a:latin typeface="Calibri" panose="020F0502020204030204" pitchFamily="34" charset="0"/>
                          <a:ea typeface="+mn-ea"/>
                          <a:cs typeface="Calibri" panose="020F0502020204030204" pitchFamily="34" charset="0"/>
                        </a:rPr>
                        <a:t>Global meeting, training and seminar system</a:t>
                      </a:r>
                    </a:p>
                  </a:txBody>
                  <a:tcPr marL="182880" marT="91440" anchor="ctr">
                    <a:solidFill>
                      <a:schemeClr val="bg1"/>
                    </a:solidFill>
                  </a:tcPr>
                </a:tc>
                <a:tc>
                  <a:txBody>
                    <a:bodyPr/>
                    <a:lstStyle/>
                    <a:p>
                      <a:pPr algn="ctr"/>
                      <a:endParaRPr lang="en-US" dirty="0">
                        <a:ln>
                          <a:solidFill>
                            <a:srgbClr val="0997B5">
                              <a:alpha val="20000"/>
                            </a:srgbClr>
                          </a:solidFill>
                        </a:ln>
                      </a:endParaRPr>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2461558505"/>
                  </a:ext>
                </a:extLst>
              </a:tr>
              <a:tr h="503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SHOP•COM personal site</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483589134"/>
                  </a:ext>
                </a:extLst>
              </a:tr>
              <a:tr h="503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Additional websites</a:t>
                      </a:r>
                      <a:r>
                        <a:rPr lang="en-US" sz="2300" b="0" i="0" baseline="0" dirty="0">
                          <a:solidFill>
                            <a:srgbClr val="0997B5"/>
                          </a:solidFill>
                          <a:latin typeface="Calibri" panose="020F0502020204030204" pitchFamily="34" charset="0"/>
                          <a:cs typeface="Calibri" panose="020F0502020204030204" pitchFamily="34" charset="0"/>
                        </a:rPr>
                        <a:t> to market your business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928511559"/>
                  </a:ext>
                </a:extLst>
              </a:tr>
              <a:tr h="503069">
                <a:tc>
                  <a:txBody>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lang="en-US" sz="2300" b="0" i="0" dirty="0" err="1">
                          <a:solidFill>
                            <a:srgbClr val="0997B5"/>
                          </a:solidFill>
                          <a:latin typeface="Calibri" panose="020F0502020204030204" pitchFamily="34" charset="0"/>
                          <a:cs typeface="Calibri" panose="020F0502020204030204" pitchFamily="34" charset="0"/>
                        </a:rPr>
                        <a:t>UnFranchise.com</a:t>
                      </a:r>
                      <a:r>
                        <a:rPr lang="en-US" sz="2300" b="0" i="0" dirty="0">
                          <a:solidFill>
                            <a:srgbClr val="0997B5"/>
                          </a:solidFill>
                          <a:latin typeface="Calibri" panose="020F0502020204030204" pitchFamily="34" charset="0"/>
                          <a:cs typeface="Calibri" panose="020F0502020204030204" pitchFamily="34" charset="0"/>
                        </a:rPr>
                        <a:t> Management Reports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200980500"/>
                  </a:ext>
                </a:extLst>
              </a:tr>
              <a:tr h="864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Participate in compensation plan and earn up to $3,600 in weekly commissions per business</a:t>
                      </a:r>
                      <a:endParaRPr lang="en-US" sz="2300" b="0" i="0" kern="1200" dirty="0">
                        <a:solidFill>
                          <a:srgbClr val="0997B5"/>
                        </a:solidFill>
                        <a:effectLst/>
                        <a:latin typeface="Calibri" panose="020F0502020204030204" pitchFamily="34" charset="0"/>
                        <a:ea typeface="+mn-ea"/>
                        <a:cs typeface="Calibri" panose="020F0502020204030204" pitchFamily="34" charset="0"/>
                      </a:endParaRP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758450185"/>
                  </a:ext>
                </a:extLst>
              </a:tr>
            </a:tbl>
          </a:graphicData>
        </a:graphic>
      </p:graphicFrame>
      <p:sp>
        <p:nvSpPr>
          <p:cNvPr id="28" name="Rectangle 27">
            <a:extLst>
              <a:ext uri="{FF2B5EF4-FFF2-40B4-BE49-F238E27FC236}">
                <a16:creationId xmlns:a16="http://schemas.microsoft.com/office/drawing/2014/main" id="{88B54732-F535-AC45-B57C-A42B0EE6E502}"/>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one: apply</a:t>
            </a:r>
          </a:p>
        </p:txBody>
      </p:sp>
      <p:pic>
        <p:nvPicPr>
          <p:cNvPr id="29" name="Picture 28">
            <a:extLst>
              <a:ext uri="{FF2B5EF4-FFF2-40B4-BE49-F238E27FC236}">
                <a16:creationId xmlns:a16="http://schemas.microsoft.com/office/drawing/2014/main" id="{3B86C12F-1AFB-4C49-B5AA-707570659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32" name="Straight Connector 31">
            <a:extLst>
              <a:ext uri="{FF2B5EF4-FFF2-40B4-BE49-F238E27FC236}">
                <a16:creationId xmlns:a16="http://schemas.microsoft.com/office/drawing/2014/main" id="{6E69E78F-BCA2-4840-87CC-E9BD3697511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2303F5-A3D2-294F-A0A8-7EA0554F72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3416183"/>
            <a:ext cx="364515" cy="362116"/>
          </a:xfrm>
          <a:prstGeom prst="rect">
            <a:avLst/>
          </a:prstGeom>
        </p:spPr>
      </p:pic>
      <p:pic>
        <p:nvPicPr>
          <p:cNvPr id="3" name="Picture 2">
            <a:extLst>
              <a:ext uri="{FF2B5EF4-FFF2-40B4-BE49-F238E27FC236}">
                <a16:creationId xmlns:a16="http://schemas.microsoft.com/office/drawing/2014/main" id="{C8C94CFF-4985-6B47-824F-C9283F6E2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9200" y="2325296"/>
            <a:ext cx="375404" cy="362116"/>
          </a:xfrm>
          <a:prstGeom prst="rect">
            <a:avLst/>
          </a:prstGeom>
        </p:spPr>
      </p:pic>
      <p:pic>
        <p:nvPicPr>
          <p:cNvPr id="41" name="Picture 40">
            <a:extLst>
              <a:ext uri="{FF2B5EF4-FFF2-40B4-BE49-F238E27FC236}">
                <a16:creationId xmlns:a16="http://schemas.microsoft.com/office/drawing/2014/main" id="{00E8A2D2-E0B8-154C-87A9-38BF88019D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3927319"/>
            <a:ext cx="364515" cy="362116"/>
          </a:xfrm>
          <a:prstGeom prst="rect">
            <a:avLst/>
          </a:prstGeom>
        </p:spPr>
      </p:pic>
      <p:pic>
        <p:nvPicPr>
          <p:cNvPr id="42" name="Picture 41">
            <a:extLst>
              <a:ext uri="{FF2B5EF4-FFF2-40B4-BE49-F238E27FC236}">
                <a16:creationId xmlns:a16="http://schemas.microsoft.com/office/drawing/2014/main" id="{0E3449E1-F6BE-D54E-A178-951B114377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4418712"/>
            <a:ext cx="364515" cy="362116"/>
          </a:xfrm>
          <a:prstGeom prst="rect">
            <a:avLst/>
          </a:prstGeom>
        </p:spPr>
      </p:pic>
      <p:pic>
        <p:nvPicPr>
          <p:cNvPr id="43" name="Picture 42">
            <a:extLst>
              <a:ext uri="{FF2B5EF4-FFF2-40B4-BE49-F238E27FC236}">
                <a16:creationId xmlns:a16="http://schemas.microsoft.com/office/drawing/2014/main" id="{5C01F2EC-77A0-744B-BEDB-B82C405B5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5061143"/>
            <a:ext cx="364515" cy="362116"/>
          </a:xfrm>
          <a:prstGeom prst="rect">
            <a:avLst/>
          </a:prstGeom>
        </p:spPr>
      </p:pic>
      <p:pic>
        <p:nvPicPr>
          <p:cNvPr id="44" name="Picture 43">
            <a:extLst>
              <a:ext uri="{FF2B5EF4-FFF2-40B4-BE49-F238E27FC236}">
                <a16:creationId xmlns:a16="http://schemas.microsoft.com/office/drawing/2014/main" id="{9B85197F-1FBE-7746-AA02-F116E70BAE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9200" y="2902949"/>
            <a:ext cx="375404" cy="362116"/>
          </a:xfrm>
          <a:prstGeom prst="rect">
            <a:avLst/>
          </a:prstGeom>
        </p:spPr>
      </p:pic>
      <p:pic>
        <p:nvPicPr>
          <p:cNvPr id="45" name="Picture 44">
            <a:extLst>
              <a:ext uri="{FF2B5EF4-FFF2-40B4-BE49-F238E27FC236}">
                <a16:creationId xmlns:a16="http://schemas.microsoft.com/office/drawing/2014/main" id="{AF119EFB-7D70-334E-87D2-1F3CAAB317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2325296"/>
            <a:ext cx="375404" cy="362116"/>
          </a:xfrm>
          <a:prstGeom prst="rect">
            <a:avLst/>
          </a:prstGeom>
        </p:spPr>
      </p:pic>
      <p:pic>
        <p:nvPicPr>
          <p:cNvPr id="47" name="Picture 46">
            <a:extLst>
              <a:ext uri="{FF2B5EF4-FFF2-40B4-BE49-F238E27FC236}">
                <a16:creationId xmlns:a16="http://schemas.microsoft.com/office/drawing/2014/main" id="{E93859EF-997A-6F45-A535-35B99B4B95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3411794"/>
            <a:ext cx="375404" cy="362116"/>
          </a:xfrm>
          <a:prstGeom prst="rect">
            <a:avLst/>
          </a:prstGeom>
        </p:spPr>
      </p:pic>
      <p:pic>
        <p:nvPicPr>
          <p:cNvPr id="48" name="Picture 47">
            <a:extLst>
              <a:ext uri="{FF2B5EF4-FFF2-40B4-BE49-F238E27FC236}">
                <a16:creationId xmlns:a16="http://schemas.microsoft.com/office/drawing/2014/main" id="{06DA258A-D5BA-BD4A-82E6-EF84978B0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3910230"/>
            <a:ext cx="375404" cy="362116"/>
          </a:xfrm>
          <a:prstGeom prst="rect">
            <a:avLst/>
          </a:prstGeom>
        </p:spPr>
      </p:pic>
      <p:pic>
        <p:nvPicPr>
          <p:cNvPr id="49" name="Picture 48">
            <a:extLst>
              <a:ext uri="{FF2B5EF4-FFF2-40B4-BE49-F238E27FC236}">
                <a16:creationId xmlns:a16="http://schemas.microsoft.com/office/drawing/2014/main" id="{F0E30EFC-F680-C843-AD92-300A8EF6E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4410569"/>
            <a:ext cx="375404" cy="362116"/>
          </a:xfrm>
          <a:prstGeom prst="rect">
            <a:avLst/>
          </a:prstGeom>
        </p:spPr>
      </p:pic>
      <p:pic>
        <p:nvPicPr>
          <p:cNvPr id="50" name="Picture 49">
            <a:extLst>
              <a:ext uri="{FF2B5EF4-FFF2-40B4-BE49-F238E27FC236}">
                <a16:creationId xmlns:a16="http://schemas.microsoft.com/office/drawing/2014/main" id="{C48619CC-8420-884F-9741-21392A33EC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5061143"/>
            <a:ext cx="375404" cy="362116"/>
          </a:xfrm>
          <a:prstGeom prst="rect">
            <a:avLst/>
          </a:prstGeom>
        </p:spPr>
      </p:pic>
      <p:cxnSp>
        <p:nvCxnSpPr>
          <p:cNvPr id="6" name="Straight Connector 5">
            <a:extLst>
              <a:ext uri="{FF2B5EF4-FFF2-40B4-BE49-F238E27FC236}">
                <a16:creationId xmlns:a16="http://schemas.microsoft.com/office/drawing/2014/main" id="{ECC8EFCE-EDEE-5841-8510-CF04D29E8C7C}"/>
              </a:ext>
            </a:extLst>
          </p:cNvPr>
          <p:cNvCxnSpPr>
            <a:cxnSpLocks/>
          </p:cNvCxnSpPr>
          <p:nvPr/>
        </p:nvCxnSpPr>
        <p:spPr>
          <a:xfrm>
            <a:off x="673201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0493E8-C097-BE45-BECD-CA1590873DA8}"/>
              </a:ext>
            </a:extLst>
          </p:cNvPr>
          <p:cNvCxnSpPr>
            <a:cxnSpLocks/>
          </p:cNvCxnSpPr>
          <p:nvPr/>
        </p:nvCxnSpPr>
        <p:spPr>
          <a:xfrm>
            <a:off x="895359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9DAF12-14E7-3C44-9D69-7A14D809218E}"/>
              </a:ext>
            </a:extLst>
          </p:cNvPr>
          <p:cNvCxnSpPr>
            <a:cxnSpLocks/>
          </p:cNvCxnSpPr>
          <p:nvPr/>
        </p:nvCxnSpPr>
        <p:spPr>
          <a:xfrm>
            <a:off x="1159622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E53D59-E44B-B74F-B601-CC5AB2B01620}"/>
              </a:ext>
            </a:extLst>
          </p:cNvPr>
          <p:cNvCxnSpPr>
            <a:cxnSpLocks/>
          </p:cNvCxnSpPr>
          <p:nvPr/>
        </p:nvCxnSpPr>
        <p:spPr>
          <a:xfrm>
            <a:off x="796284"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615CBB-5A42-0B48-9B05-EEACBC5D2EA3}"/>
              </a:ext>
            </a:extLst>
          </p:cNvPr>
          <p:cNvCxnSpPr>
            <a:cxnSpLocks/>
          </p:cNvCxnSpPr>
          <p:nvPr/>
        </p:nvCxnSpPr>
        <p:spPr>
          <a:xfrm flipH="1">
            <a:off x="796284" y="5681332"/>
            <a:ext cx="10799946"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EE3804-8D32-884D-9C04-2CA56B1F6E92}"/>
              </a:ext>
            </a:extLst>
          </p:cNvPr>
          <p:cNvCxnSpPr>
            <a:cxnSpLocks/>
          </p:cNvCxnSpPr>
          <p:nvPr/>
        </p:nvCxnSpPr>
        <p:spPr>
          <a:xfrm flipH="1">
            <a:off x="796286" y="2839722"/>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AD5D213-D71E-AA48-B6F5-AC3F65EEF787}"/>
              </a:ext>
            </a:extLst>
          </p:cNvPr>
          <p:cNvCxnSpPr>
            <a:cxnSpLocks/>
          </p:cNvCxnSpPr>
          <p:nvPr/>
        </p:nvCxnSpPr>
        <p:spPr>
          <a:xfrm flipH="1">
            <a:off x="796286" y="3354900"/>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880449-EA3D-F44E-B3A7-EEE962A09FB4}"/>
              </a:ext>
            </a:extLst>
          </p:cNvPr>
          <p:cNvCxnSpPr>
            <a:cxnSpLocks/>
          </p:cNvCxnSpPr>
          <p:nvPr/>
        </p:nvCxnSpPr>
        <p:spPr>
          <a:xfrm flipH="1">
            <a:off x="796286" y="3844849"/>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02FE6C-B4CF-AD4C-A737-16EB34816B8F}"/>
              </a:ext>
            </a:extLst>
          </p:cNvPr>
          <p:cNvCxnSpPr>
            <a:cxnSpLocks/>
          </p:cNvCxnSpPr>
          <p:nvPr/>
        </p:nvCxnSpPr>
        <p:spPr>
          <a:xfrm flipH="1">
            <a:off x="796286" y="4364899"/>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70EAB5-ECC9-0844-A8E4-468E4026D1C7}"/>
              </a:ext>
            </a:extLst>
          </p:cNvPr>
          <p:cNvCxnSpPr>
            <a:cxnSpLocks/>
          </p:cNvCxnSpPr>
          <p:nvPr/>
        </p:nvCxnSpPr>
        <p:spPr>
          <a:xfrm flipH="1">
            <a:off x="796286" y="4834415"/>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3B22455-E043-844F-8533-CC6C3BA17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508" y="2902949"/>
            <a:ext cx="375404" cy="362116"/>
          </a:xfrm>
          <a:prstGeom prst="rect">
            <a:avLst/>
          </a:prstGeom>
        </p:spPr>
      </p:pic>
    </p:spTree>
    <p:extLst>
      <p:ext uri="{BB962C8B-B14F-4D97-AF65-F5344CB8AC3E}">
        <p14:creationId xmlns:p14="http://schemas.microsoft.com/office/powerpoint/2010/main" val="71582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19862-55F1-C941-8E4E-DE6294B070AF}"/>
              </a:ext>
            </a:extLst>
          </p:cNvPr>
          <p:cNvPicPr>
            <a:picLocks noChangeAspect="1"/>
          </p:cNvPicPr>
          <p:nvPr/>
        </p:nvPicPr>
        <p:blipFill>
          <a:blip r:embed="rId3"/>
          <a:stretch>
            <a:fillRect/>
          </a:stretch>
        </p:blipFill>
        <p:spPr>
          <a:xfrm rot="19975361">
            <a:off x="2377815" y="-2278645"/>
            <a:ext cx="10780776" cy="10780776"/>
          </a:xfrm>
          <a:prstGeom prst="rect">
            <a:avLst/>
          </a:prstGeom>
        </p:spPr>
      </p:pic>
      <p:sp>
        <p:nvSpPr>
          <p:cNvPr id="41" name="Rectangle 40">
            <a:extLst>
              <a:ext uri="{FF2B5EF4-FFF2-40B4-BE49-F238E27FC236}">
                <a16:creationId xmlns:a16="http://schemas.microsoft.com/office/drawing/2014/main" id="{21DB9505-EEE7-B44C-BB16-4F71294BED4F}"/>
              </a:ext>
            </a:extLst>
          </p:cNvPr>
          <p:cNvSpPr/>
          <p:nvPr/>
        </p:nvSpPr>
        <p:spPr>
          <a:xfrm>
            <a:off x="782702" y="574411"/>
            <a:ext cx="10661151" cy="523220"/>
          </a:xfrm>
          <a:prstGeom prst="rect">
            <a:avLst/>
          </a:prstGeom>
        </p:spPr>
        <p:txBody>
          <a:bodyPr wrap="square">
            <a:spAutoFit/>
          </a:bodyPr>
          <a:lstStyle/>
          <a:p>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owner Subscription includes</a:t>
            </a:r>
          </a:p>
        </p:txBody>
      </p:sp>
      <p:pic>
        <p:nvPicPr>
          <p:cNvPr id="14" name="Picture 13">
            <a:extLst>
              <a:ext uri="{FF2B5EF4-FFF2-40B4-BE49-F238E27FC236}">
                <a16:creationId xmlns:a16="http://schemas.microsoft.com/office/drawing/2014/main" id="{E679EB36-EB6A-1945-9033-0FD8169C4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DB6BDD07-4967-F641-B98A-FB0CEB21E232}"/>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184B436-F65E-0144-A6DA-1908EB5D435D}"/>
              </a:ext>
            </a:extLst>
          </p:cNvPr>
          <p:cNvSpPr/>
          <p:nvPr/>
        </p:nvSpPr>
        <p:spPr>
          <a:xfrm>
            <a:off x="782701" y="1185461"/>
            <a:ext cx="5872932" cy="3359061"/>
          </a:xfrm>
          <a:prstGeom prst="rect">
            <a:avLst/>
          </a:prstGeom>
        </p:spPr>
        <p:txBody>
          <a:bodyPr wrap="square" anchor="t" anchorCtr="0">
            <a:spAutoFit/>
          </a:bodyPr>
          <a:lstStyle/>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Getting Started Guide</a:t>
            </a:r>
          </a:p>
          <a:p>
            <a:pPr marL="285750" indent="-285750" defTabSz="914149">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ea typeface="Helvetica Regular" charset="0"/>
                <a:cs typeface="Calibri" panose="020F0502020204030204" pitchFamily="34" charset="0"/>
              </a:rPr>
              <a:t>UnFranchise</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 Manual</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UFO Magazine</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Training &amp; Seminar System</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Audio Training Series</a:t>
            </a:r>
          </a:p>
          <a:p>
            <a:pPr marL="285750" indent="-285750" defTabSz="914149">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cs typeface="Calibri" panose="020F0502020204030204" pitchFamily="34" charset="0"/>
              </a:rPr>
              <a:t>UnFranchise.com</a:t>
            </a:r>
            <a:r>
              <a:rPr lang="en-US" sz="2400" dirty="0">
                <a:solidFill>
                  <a:schemeClr val="bg2">
                    <a:lumMod val="50000"/>
                  </a:schemeClr>
                </a:solidFill>
                <a:latin typeface="Calibri" panose="020F0502020204030204" pitchFamily="34" charset="0"/>
                <a:cs typeface="Calibri" panose="020F0502020204030204" pitchFamily="34" charset="0"/>
              </a:rPr>
              <a:t> Management Reports</a:t>
            </a:r>
          </a:p>
        </p:txBody>
      </p:sp>
      <p:sp>
        <p:nvSpPr>
          <p:cNvPr id="2" name="Rectangle 1">
            <a:extLst>
              <a:ext uri="{FF2B5EF4-FFF2-40B4-BE49-F238E27FC236}">
                <a16:creationId xmlns:a16="http://schemas.microsoft.com/office/drawing/2014/main" id="{93126F97-A8C2-914B-9D45-26BE4068C05D}"/>
              </a:ext>
            </a:extLst>
          </p:cNvPr>
          <p:cNvSpPr/>
          <p:nvPr/>
        </p:nvSpPr>
        <p:spPr>
          <a:xfrm>
            <a:off x="782700" y="4656585"/>
            <a:ext cx="8721063" cy="830997"/>
          </a:xfrm>
          <a:prstGeom prst="rect">
            <a:avLst/>
          </a:prstGeom>
        </p:spPr>
        <p:txBody>
          <a:bodyPr wrap="square">
            <a:spAutoFit/>
          </a:bodyPr>
          <a:lstStyle/>
          <a:p>
            <a:pPr marL="285750" indent="-285750" defTabSz="914149">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Coaching and mentoring by experienced</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err="1">
                <a:solidFill>
                  <a:schemeClr val="bg2">
                    <a:lumMod val="50000"/>
                  </a:schemeClr>
                </a:solidFill>
                <a:latin typeface="Calibri" panose="020F0502020204030204" pitchFamily="34" charset="0"/>
                <a:ea typeface="Helvetica Regular" charset="0"/>
                <a:cs typeface="Calibri" panose="020F0502020204030204" pitchFamily="34" charset="0"/>
              </a:rPr>
              <a:t>UnFranchise</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 Owners</a:t>
            </a:r>
          </a:p>
        </p:txBody>
      </p:sp>
      <p:sp>
        <p:nvSpPr>
          <p:cNvPr id="3" name="Rectangle 2">
            <a:extLst>
              <a:ext uri="{FF2B5EF4-FFF2-40B4-BE49-F238E27FC236}">
                <a16:creationId xmlns:a16="http://schemas.microsoft.com/office/drawing/2014/main" id="{A5EA03A6-F439-DC43-B504-DB2CF67D48A3}"/>
              </a:ext>
            </a:extLst>
          </p:cNvPr>
          <p:cNvSpPr/>
          <p:nvPr/>
        </p:nvSpPr>
        <p:spPr>
          <a:xfrm>
            <a:off x="4720203" y="1185194"/>
            <a:ext cx="6096000" cy="2251065"/>
          </a:xfrm>
          <a:prstGeom prst="rect">
            <a:avLst/>
          </a:prstGeom>
        </p:spPr>
        <p:txBody>
          <a:bodyPr>
            <a:spAutoFit/>
          </a:bodyPr>
          <a:lstStyle/>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GLOBAL</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marL="285750" indent="-285750">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cs typeface="Calibri" panose="020F0502020204030204" pitchFamily="34" charset="0"/>
              </a:rPr>
              <a:t>MarketAmerica.com</a:t>
            </a:r>
            <a:endParaRPr lang="en-US" sz="2400" dirty="0">
              <a:solidFill>
                <a:schemeClr val="bg2">
                  <a:lumMod val="50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Additional Websites </a:t>
            </a:r>
          </a:p>
        </p:txBody>
      </p:sp>
      <p:grpSp>
        <p:nvGrpSpPr>
          <p:cNvPr id="56" name="Group 55">
            <a:extLst>
              <a:ext uri="{FF2B5EF4-FFF2-40B4-BE49-F238E27FC236}">
                <a16:creationId xmlns:a16="http://schemas.microsoft.com/office/drawing/2014/main" id="{0777D517-F292-AC40-8C7C-8E3E9E1670EF}"/>
              </a:ext>
            </a:extLst>
          </p:cNvPr>
          <p:cNvGrpSpPr/>
          <p:nvPr/>
        </p:nvGrpSpPr>
        <p:grpSpPr>
          <a:xfrm>
            <a:off x="815309" y="1452015"/>
            <a:ext cx="263457" cy="209012"/>
            <a:chOff x="885170" y="4839829"/>
            <a:chExt cx="297678" cy="236161"/>
          </a:xfrm>
        </p:grpSpPr>
        <p:sp>
          <p:nvSpPr>
            <p:cNvPr id="57" name="Rectangle 56">
              <a:extLst>
                <a:ext uri="{FF2B5EF4-FFF2-40B4-BE49-F238E27FC236}">
                  <a16:creationId xmlns:a16="http://schemas.microsoft.com/office/drawing/2014/main" id="{43916EB1-BE16-A14A-94BD-6B2856A7BB27}"/>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158061D-EAB5-7447-B533-BEB82E6A51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4" name="Group 73">
            <a:extLst>
              <a:ext uri="{FF2B5EF4-FFF2-40B4-BE49-F238E27FC236}">
                <a16:creationId xmlns:a16="http://schemas.microsoft.com/office/drawing/2014/main" id="{FCB8E406-A331-454D-AE7C-C72E1BD31200}"/>
              </a:ext>
            </a:extLst>
          </p:cNvPr>
          <p:cNvGrpSpPr/>
          <p:nvPr/>
        </p:nvGrpSpPr>
        <p:grpSpPr>
          <a:xfrm>
            <a:off x="815309" y="1984451"/>
            <a:ext cx="263457" cy="209012"/>
            <a:chOff x="885170" y="4839829"/>
            <a:chExt cx="297678" cy="236161"/>
          </a:xfrm>
        </p:grpSpPr>
        <p:sp>
          <p:nvSpPr>
            <p:cNvPr id="75" name="Rectangle 74">
              <a:extLst>
                <a:ext uri="{FF2B5EF4-FFF2-40B4-BE49-F238E27FC236}">
                  <a16:creationId xmlns:a16="http://schemas.microsoft.com/office/drawing/2014/main" id="{B7BA2D55-78FA-5C4C-BF0E-D576FEE7824B}"/>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AF88E7AA-DF61-C54F-A1D4-6CA9C8E64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7" name="Group 76">
            <a:extLst>
              <a:ext uri="{FF2B5EF4-FFF2-40B4-BE49-F238E27FC236}">
                <a16:creationId xmlns:a16="http://schemas.microsoft.com/office/drawing/2014/main" id="{08C20847-B771-7A42-BE54-400985495B62}"/>
              </a:ext>
            </a:extLst>
          </p:cNvPr>
          <p:cNvGrpSpPr/>
          <p:nvPr/>
        </p:nvGrpSpPr>
        <p:grpSpPr>
          <a:xfrm>
            <a:off x="815309" y="2528461"/>
            <a:ext cx="263457" cy="209012"/>
            <a:chOff x="885170" y="4839829"/>
            <a:chExt cx="297678" cy="236161"/>
          </a:xfrm>
        </p:grpSpPr>
        <p:sp>
          <p:nvSpPr>
            <p:cNvPr id="78" name="Rectangle 77">
              <a:extLst>
                <a:ext uri="{FF2B5EF4-FFF2-40B4-BE49-F238E27FC236}">
                  <a16:creationId xmlns:a16="http://schemas.microsoft.com/office/drawing/2014/main" id="{03061CED-18BA-A34F-8B8A-449E565EF41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63BB22C6-A86C-B64D-8867-9EF13F8165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0" name="Group 79">
            <a:extLst>
              <a:ext uri="{FF2B5EF4-FFF2-40B4-BE49-F238E27FC236}">
                <a16:creationId xmlns:a16="http://schemas.microsoft.com/office/drawing/2014/main" id="{3A424630-43AE-F24E-AA9F-3548D4D2FC63}"/>
              </a:ext>
            </a:extLst>
          </p:cNvPr>
          <p:cNvGrpSpPr/>
          <p:nvPr/>
        </p:nvGrpSpPr>
        <p:grpSpPr>
          <a:xfrm>
            <a:off x="815309" y="3084046"/>
            <a:ext cx="263457" cy="209012"/>
            <a:chOff x="885170" y="4839829"/>
            <a:chExt cx="297678" cy="236161"/>
          </a:xfrm>
        </p:grpSpPr>
        <p:sp>
          <p:nvSpPr>
            <p:cNvPr id="81" name="Rectangle 80">
              <a:extLst>
                <a:ext uri="{FF2B5EF4-FFF2-40B4-BE49-F238E27FC236}">
                  <a16:creationId xmlns:a16="http://schemas.microsoft.com/office/drawing/2014/main" id="{7F438696-49E4-EE40-8E0F-C784E3A464DC}"/>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19728A2E-D1C4-4C46-AAB0-C6C22822A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3" name="Group 82">
            <a:extLst>
              <a:ext uri="{FF2B5EF4-FFF2-40B4-BE49-F238E27FC236}">
                <a16:creationId xmlns:a16="http://schemas.microsoft.com/office/drawing/2014/main" id="{C34AA428-546B-A643-B2A4-DE85F2E776B0}"/>
              </a:ext>
            </a:extLst>
          </p:cNvPr>
          <p:cNvGrpSpPr/>
          <p:nvPr/>
        </p:nvGrpSpPr>
        <p:grpSpPr>
          <a:xfrm>
            <a:off x="815309" y="3628057"/>
            <a:ext cx="263457" cy="209012"/>
            <a:chOff x="885170" y="4839829"/>
            <a:chExt cx="297678" cy="236161"/>
          </a:xfrm>
        </p:grpSpPr>
        <p:sp>
          <p:nvSpPr>
            <p:cNvPr id="84" name="Rectangle 83">
              <a:extLst>
                <a:ext uri="{FF2B5EF4-FFF2-40B4-BE49-F238E27FC236}">
                  <a16:creationId xmlns:a16="http://schemas.microsoft.com/office/drawing/2014/main" id="{DFC5AFAE-1327-644B-A7C9-330F3EED4F22}"/>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5C5EE555-6790-7247-9ADC-7CA3FDA22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6" name="Group 85">
            <a:extLst>
              <a:ext uri="{FF2B5EF4-FFF2-40B4-BE49-F238E27FC236}">
                <a16:creationId xmlns:a16="http://schemas.microsoft.com/office/drawing/2014/main" id="{C9C52584-3304-3A4A-A1D7-C690BB0C5738}"/>
              </a:ext>
            </a:extLst>
          </p:cNvPr>
          <p:cNvGrpSpPr/>
          <p:nvPr/>
        </p:nvGrpSpPr>
        <p:grpSpPr>
          <a:xfrm>
            <a:off x="815309" y="4172067"/>
            <a:ext cx="263457" cy="209012"/>
            <a:chOff x="885170" y="4839829"/>
            <a:chExt cx="297678" cy="236161"/>
          </a:xfrm>
        </p:grpSpPr>
        <p:sp>
          <p:nvSpPr>
            <p:cNvPr id="87" name="Rectangle 86">
              <a:extLst>
                <a:ext uri="{FF2B5EF4-FFF2-40B4-BE49-F238E27FC236}">
                  <a16:creationId xmlns:a16="http://schemas.microsoft.com/office/drawing/2014/main" id="{4B388389-31AC-1D41-AB60-D0D871FBEC6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FB66D6A4-2DB4-744C-9692-704ED97E1E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9" name="Group 88">
            <a:extLst>
              <a:ext uri="{FF2B5EF4-FFF2-40B4-BE49-F238E27FC236}">
                <a16:creationId xmlns:a16="http://schemas.microsoft.com/office/drawing/2014/main" id="{19E6877D-AB31-F844-99DD-42460C001E5E}"/>
              </a:ext>
            </a:extLst>
          </p:cNvPr>
          <p:cNvGrpSpPr/>
          <p:nvPr/>
        </p:nvGrpSpPr>
        <p:grpSpPr>
          <a:xfrm>
            <a:off x="815309" y="4797100"/>
            <a:ext cx="263457" cy="209012"/>
            <a:chOff x="885170" y="4839829"/>
            <a:chExt cx="297678" cy="236161"/>
          </a:xfrm>
        </p:grpSpPr>
        <p:sp>
          <p:nvSpPr>
            <p:cNvPr id="90" name="Rectangle 89">
              <a:extLst>
                <a:ext uri="{FF2B5EF4-FFF2-40B4-BE49-F238E27FC236}">
                  <a16:creationId xmlns:a16="http://schemas.microsoft.com/office/drawing/2014/main" id="{C435F240-74D1-2049-A10B-A8E2578EB43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300127C1-79CF-6B41-AED3-79346A996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2" name="Group 91">
            <a:extLst>
              <a:ext uri="{FF2B5EF4-FFF2-40B4-BE49-F238E27FC236}">
                <a16:creationId xmlns:a16="http://schemas.microsoft.com/office/drawing/2014/main" id="{A8C50AB6-F549-864C-B95B-8E5438CE578D}"/>
              </a:ext>
            </a:extLst>
          </p:cNvPr>
          <p:cNvGrpSpPr/>
          <p:nvPr/>
        </p:nvGrpSpPr>
        <p:grpSpPr>
          <a:xfrm>
            <a:off x="4739128" y="1452015"/>
            <a:ext cx="263457" cy="209012"/>
            <a:chOff x="885170" y="4839829"/>
            <a:chExt cx="297678" cy="236161"/>
          </a:xfrm>
        </p:grpSpPr>
        <p:sp>
          <p:nvSpPr>
            <p:cNvPr id="93" name="Rectangle 92">
              <a:extLst>
                <a:ext uri="{FF2B5EF4-FFF2-40B4-BE49-F238E27FC236}">
                  <a16:creationId xmlns:a16="http://schemas.microsoft.com/office/drawing/2014/main" id="{4DE32EDF-AB5A-2A44-9941-AD4F0758BDE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03EA71BB-02EF-8445-A0D0-BAD1CD000A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5" name="Group 94">
            <a:extLst>
              <a:ext uri="{FF2B5EF4-FFF2-40B4-BE49-F238E27FC236}">
                <a16:creationId xmlns:a16="http://schemas.microsoft.com/office/drawing/2014/main" id="{8F993DC9-4513-604C-81D3-F534FB823F2A}"/>
              </a:ext>
            </a:extLst>
          </p:cNvPr>
          <p:cNvGrpSpPr/>
          <p:nvPr/>
        </p:nvGrpSpPr>
        <p:grpSpPr>
          <a:xfrm>
            <a:off x="4739128" y="1984451"/>
            <a:ext cx="263457" cy="209012"/>
            <a:chOff x="885170" y="4839829"/>
            <a:chExt cx="297678" cy="236161"/>
          </a:xfrm>
        </p:grpSpPr>
        <p:sp>
          <p:nvSpPr>
            <p:cNvPr id="96" name="Rectangle 95">
              <a:extLst>
                <a:ext uri="{FF2B5EF4-FFF2-40B4-BE49-F238E27FC236}">
                  <a16:creationId xmlns:a16="http://schemas.microsoft.com/office/drawing/2014/main" id="{2EBA31E8-935E-F344-B9A6-74445BA8F36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9BB6C0-16AC-B849-A306-046B0D8659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8" name="Group 97">
            <a:extLst>
              <a:ext uri="{FF2B5EF4-FFF2-40B4-BE49-F238E27FC236}">
                <a16:creationId xmlns:a16="http://schemas.microsoft.com/office/drawing/2014/main" id="{37B69719-4434-D54F-9F24-676E4E17CD85}"/>
              </a:ext>
            </a:extLst>
          </p:cNvPr>
          <p:cNvGrpSpPr/>
          <p:nvPr/>
        </p:nvGrpSpPr>
        <p:grpSpPr>
          <a:xfrm>
            <a:off x="4739128" y="2528461"/>
            <a:ext cx="263457" cy="209012"/>
            <a:chOff x="885170" y="4839829"/>
            <a:chExt cx="297678" cy="236161"/>
          </a:xfrm>
        </p:grpSpPr>
        <p:sp>
          <p:nvSpPr>
            <p:cNvPr id="99" name="Rectangle 98">
              <a:extLst>
                <a:ext uri="{FF2B5EF4-FFF2-40B4-BE49-F238E27FC236}">
                  <a16:creationId xmlns:a16="http://schemas.microsoft.com/office/drawing/2014/main" id="{A7496E45-80CD-CE4E-A2F5-E9358522530C}"/>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57F47DC-10AC-D142-BFB5-7B78632B80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101" name="Group 100">
            <a:extLst>
              <a:ext uri="{FF2B5EF4-FFF2-40B4-BE49-F238E27FC236}">
                <a16:creationId xmlns:a16="http://schemas.microsoft.com/office/drawing/2014/main" id="{0BEB3388-CC8E-7047-AE13-1A6BEB5A3C4F}"/>
              </a:ext>
            </a:extLst>
          </p:cNvPr>
          <p:cNvGrpSpPr/>
          <p:nvPr/>
        </p:nvGrpSpPr>
        <p:grpSpPr>
          <a:xfrm>
            <a:off x="4739128" y="3084046"/>
            <a:ext cx="263457" cy="209012"/>
            <a:chOff x="885170" y="4839829"/>
            <a:chExt cx="297678" cy="236161"/>
          </a:xfrm>
        </p:grpSpPr>
        <p:sp>
          <p:nvSpPr>
            <p:cNvPr id="102" name="Rectangle 101">
              <a:extLst>
                <a:ext uri="{FF2B5EF4-FFF2-40B4-BE49-F238E27FC236}">
                  <a16:creationId xmlns:a16="http://schemas.microsoft.com/office/drawing/2014/main" id="{62D48B35-9D30-244C-B05E-5F55C8574F35}"/>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9BD5CF15-7485-EB4C-BF2E-3D33FB5EA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541168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baby&#13;&#10;&#13;&#10;Description automatically generated">
            <a:extLst>
              <a:ext uri="{FF2B5EF4-FFF2-40B4-BE49-F238E27FC236}">
                <a16:creationId xmlns:a16="http://schemas.microsoft.com/office/drawing/2014/main" id="{CBB88470-CC6F-8E4B-A4F9-488C6A4CD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961" y="3512213"/>
            <a:ext cx="3450343" cy="2033113"/>
          </a:xfrm>
          <a:prstGeom prst="rect">
            <a:avLst/>
          </a:prstGeom>
        </p:spPr>
      </p:pic>
      <p:sp>
        <p:nvSpPr>
          <p:cNvPr id="30" name="Rectangle 29">
            <a:extLst>
              <a:ext uri="{FF2B5EF4-FFF2-40B4-BE49-F238E27FC236}">
                <a16:creationId xmlns:a16="http://schemas.microsoft.com/office/drawing/2014/main" id="{438A0E6D-3D92-9B44-BEB2-3794AFD3345B}"/>
              </a:ext>
            </a:extLst>
          </p:cNvPr>
          <p:cNvSpPr/>
          <p:nvPr/>
        </p:nvSpPr>
        <p:spPr>
          <a:xfrm>
            <a:off x="4629923" y="5487016"/>
            <a:ext cx="360147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5B75668-49A3-274C-BD78-03E931A2AB3C}"/>
              </a:ext>
            </a:extLst>
          </p:cNvPr>
          <p:cNvSpPr/>
          <p:nvPr/>
        </p:nvSpPr>
        <p:spPr>
          <a:xfrm>
            <a:off x="6596020" y="5268561"/>
            <a:ext cx="867923" cy="855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wo people looking at the camera&#13;&#10;&#13;&#10;Description automatically generated">
            <a:extLst>
              <a:ext uri="{FF2B5EF4-FFF2-40B4-BE49-F238E27FC236}">
                <a16:creationId xmlns:a16="http://schemas.microsoft.com/office/drawing/2014/main" id="{8310C2EF-05AD-B544-BE70-7BE3664A5C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3753" y="3490449"/>
            <a:ext cx="3410380" cy="2272764"/>
          </a:xfrm>
          <a:prstGeom prst="rect">
            <a:avLst/>
          </a:prstGeom>
        </p:spPr>
      </p:pic>
      <p:sp>
        <p:nvSpPr>
          <p:cNvPr id="36" name="Rectangle 35">
            <a:extLst>
              <a:ext uri="{FF2B5EF4-FFF2-40B4-BE49-F238E27FC236}">
                <a16:creationId xmlns:a16="http://schemas.microsoft.com/office/drawing/2014/main" id="{6C3924ED-CB3E-C247-BE66-0B679B4AC34B}"/>
              </a:ext>
            </a:extLst>
          </p:cNvPr>
          <p:cNvSpPr/>
          <p:nvPr/>
        </p:nvSpPr>
        <p:spPr>
          <a:xfrm>
            <a:off x="8196602" y="5484501"/>
            <a:ext cx="3626145"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itting at a table using a computer&#13;&#10;&#13;&#10;Description automatically generated">
            <a:extLst>
              <a:ext uri="{FF2B5EF4-FFF2-40B4-BE49-F238E27FC236}">
                <a16:creationId xmlns:a16="http://schemas.microsoft.com/office/drawing/2014/main" id="{0BF7670E-DA8F-934F-BE90-D0410F23D6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3752" y="717150"/>
            <a:ext cx="3409457" cy="2283420"/>
          </a:xfrm>
          <a:prstGeom prst="rect">
            <a:avLst/>
          </a:prstGeom>
        </p:spPr>
      </p:pic>
      <p:sp>
        <p:nvSpPr>
          <p:cNvPr id="25" name="Rectangle 24">
            <a:extLst>
              <a:ext uri="{FF2B5EF4-FFF2-40B4-BE49-F238E27FC236}">
                <a16:creationId xmlns:a16="http://schemas.microsoft.com/office/drawing/2014/main" id="{B4A5D137-1B9E-584A-968C-D7CD96AEA2EA}"/>
              </a:ext>
            </a:extLst>
          </p:cNvPr>
          <p:cNvSpPr/>
          <p:nvPr/>
        </p:nvSpPr>
        <p:spPr>
          <a:xfrm>
            <a:off x="8196367" y="2704279"/>
            <a:ext cx="3663166"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CA6C94-892A-924B-81D1-AF7AFA2A0C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2740" y="1740562"/>
            <a:ext cx="974800" cy="1495029"/>
          </a:xfrm>
          <a:prstGeom prst="rect">
            <a:avLst/>
          </a:prstGeom>
        </p:spPr>
      </p:pic>
      <p:pic>
        <p:nvPicPr>
          <p:cNvPr id="13" name="Picture 12" descr="A picture containing indoor, wall, cup, table&#13;&#10;&#13;&#10;Description automatically generated">
            <a:extLst>
              <a:ext uri="{FF2B5EF4-FFF2-40B4-BE49-F238E27FC236}">
                <a16:creationId xmlns:a16="http://schemas.microsoft.com/office/drawing/2014/main" id="{6DC27FA7-0270-A647-B17D-21F68DCA5D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689508" y="717150"/>
            <a:ext cx="3470795" cy="2283420"/>
          </a:xfrm>
          <a:prstGeom prst="rect">
            <a:avLst/>
          </a:prstGeom>
        </p:spPr>
      </p:pic>
      <p:sp>
        <p:nvSpPr>
          <p:cNvPr id="10" name="Rectangle 9">
            <a:extLst>
              <a:ext uri="{FF2B5EF4-FFF2-40B4-BE49-F238E27FC236}">
                <a16:creationId xmlns:a16="http://schemas.microsoft.com/office/drawing/2014/main" id="{38A1B776-8CCB-2C46-9436-306E9092868E}"/>
              </a:ext>
            </a:extLst>
          </p:cNvPr>
          <p:cNvSpPr/>
          <p:nvPr/>
        </p:nvSpPr>
        <p:spPr>
          <a:xfrm>
            <a:off x="4558056" y="2704279"/>
            <a:ext cx="3663166"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F8D863-3212-114F-A421-3BBAC059C524}"/>
              </a:ext>
            </a:extLst>
          </p:cNvPr>
          <p:cNvSpPr/>
          <p:nvPr/>
        </p:nvSpPr>
        <p:spPr>
          <a:xfrm>
            <a:off x="795288" y="3565096"/>
            <a:ext cx="5634140" cy="2248693"/>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Health and Nutrition</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Weight Management</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Baby and Children’s Care</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Age Management</a:t>
            </a:r>
          </a:p>
        </p:txBody>
      </p:sp>
      <p:pic>
        <p:nvPicPr>
          <p:cNvPr id="2" name="Picture 1">
            <a:extLst>
              <a:ext uri="{FF2B5EF4-FFF2-40B4-BE49-F238E27FC236}">
                <a16:creationId xmlns:a16="http://schemas.microsoft.com/office/drawing/2014/main" id="{21B3456D-4CCE-1648-94D5-8568B3E545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2757" y="2818482"/>
            <a:ext cx="1215105" cy="260680"/>
          </a:xfrm>
          <a:prstGeom prst="rect">
            <a:avLst/>
          </a:prstGeom>
        </p:spPr>
      </p:pic>
      <p:pic>
        <p:nvPicPr>
          <p:cNvPr id="21" name="Picture 20">
            <a:extLst>
              <a:ext uri="{FF2B5EF4-FFF2-40B4-BE49-F238E27FC236}">
                <a16:creationId xmlns:a16="http://schemas.microsoft.com/office/drawing/2014/main" id="{BE3D8F9D-D5B1-CA4F-893C-E7461AA692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22824" y="5501713"/>
            <a:ext cx="1407003" cy="442860"/>
          </a:xfrm>
          <a:prstGeom prst="rect">
            <a:avLst/>
          </a:prstGeom>
        </p:spPr>
      </p:pic>
      <p:pic>
        <p:nvPicPr>
          <p:cNvPr id="35" name="Picture 34">
            <a:extLst>
              <a:ext uri="{FF2B5EF4-FFF2-40B4-BE49-F238E27FC236}">
                <a16:creationId xmlns:a16="http://schemas.microsoft.com/office/drawing/2014/main" id="{5908436B-3553-094A-A932-B6D95CB849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79146" y="2741822"/>
            <a:ext cx="1346152" cy="436927"/>
          </a:xfrm>
          <a:prstGeom prst="rect">
            <a:avLst/>
          </a:prstGeom>
        </p:spPr>
      </p:pic>
      <p:pic>
        <p:nvPicPr>
          <p:cNvPr id="40" name="Picture 39">
            <a:extLst>
              <a:ext uri="{FF2B5EF4-FFF2-40B4-BE49-F238E27FC236}">
                <a16:creationId xmlns:a16="http://schemas.microsoft.com/office/drawing/2014/main" id="{3B845477-0942-6F4D-8A50-30E1CDD86C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28313" y="4746658"/>
            <a:ext cx="630282" cy="1293277"/>
          </a:xfrm>
          <a:prstGeom prst="rect">
            <a:avLst/>
          </a:prstGeom>
        </p:spPr>
      </p:pic>
      <p:pic>
        <p:nvPicPr>
          <p:cNvPr id="41" name="Picture 40">
            <a:extLst>
              <a:ext uri="{FF2B5EF4-FFF2-40B4-BE49-F238E27FC236}">
                <a16:creationId xmlns:a16="http://schemas.microsoft.com/office/drawing/2014/main" id="{C75610B9-9FD2-D948-A2B1-7DF2F02764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55507" y="5047168"/>
            <a:ext cx="528425" cy="1004515"/>
          </a:xfrm>
          <a:prstGeom prst="rect">
            <a:avLst/>
          </a:prstGeom>
        </p:spPr>
      </p:pic>
      <p:sp>
        <p:nvSpPr>
          <p:cNvPr id="20" name="Rectangle 19">
            <a:extLst>
              <a:ext uri="{FF2B5EF4-FFF2-40B4-BE49-F238E27FC236}">
                <a16:creationId xmlns:a16="http://schemas.microsoft.com/office/drawing/2014/main" id="{DC9E248A-6C73-7F41-ABF4-69F8B26FE9DE}"/>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2" name="Picture 21">
            <a:extLst>
              <a:ext uri="{FF2B5EF4-FFF2-40B4-BE49-F238E27FC236}">
                <a16:creationId xmlns:a16="http://schemas.microsoft.com/office/drawing/2014/main" id="{056DCC4B-2A35-5C4A-AA34-08F96A1741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3" name="Straight Connector 22">
            <a:extLst>
              <a:ext uri="{FF2B5EF4-FFF2-40B4-BE49-F238E27FC236}">
                <a16:creationId xmlns:a16="http://schemas.microsoft.com/office/drawing/2014/main" id="{77819C4C-C37C-2B4C-8DF8-E5708210107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7E35024-56EB-D843-9408-B0E847E81D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95751" y="2433173"/>
            <a:ext cx="1025699" cy="943072"/>
          </a:xfrm>
          <a:prstGeom prst="rect">
            <a:avLst/>
          </a:prstGeom>
        </p:spPr>
      </p:pic>
      <p:pic>
        <p:nvPicPr>
          <p:cNvPr id="5" name="Picture 4">
            <a:extLst>
              <a:ext uri="{FF2B5EF4-FFF2-40B4-BE49-F238E27FC236}">
                <a16:creationId xmlns:a16="http://schemas.microsoft.com/office/drawing/2014/main" id="{A89E9767-D81D-1F42-B769-D29426FF506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82236" y="1993018"/>
            <a:ext cx="569940" cy="1311307"/>
          </a:xfrm>
          <a:prstGeom prst="rect">
            <a:avLst/>
          </a:prstGeom>
        </p:spPr>
      </p:pic>
      <p:pic>
        <p:nvPicPr>
          <p:cNvPr id="7" name="Picture 6">
            <a:extLst>
              <a:ext uri="{FF2B5EF4-FFF2-40B4-BE49-F238E27FC236}">
                <a16:creationId xmlns:a16="http://schemas.microsoft.com/office/drawing/2014/main" id="{21CFABEE-CFD5-2848-BF95-FA99EBE4FF4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47536" y="2193621"/>
            <a:ext cx="393178" cy="1078954"/>
          </a:xfrm>
          <a:prstGeom prst="rect">
            <a:avLst/>
          </a:prstGeom>
        </p:spPr>
      </p:pic>
      <p:pic>
        <p:nvPicPr>
          <p:cNvPr id="3" name="Picture 2">
            <a:extLst>
              <a:ext uri="{FF2B5EF4-FFF2-40B4-BE49-F238E27FC236}">
                <a16:creationId xmlns:a16="http://schemas.microsoft.com/office/drawing/2014/main" id="{744DBA9C-1BCE-EB44-9B73-EA177F25F48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06740" y="2385405"/>
            <a:ext cx="314966" cy="960453"/>
          </a:xfrm>
          <a:prstGeom prst="rect">
            <a:avLst/>
          </a:prstGeom>
        </p:spPr>
      </p:pic>
      <p:pic>
        <p:nvPicPr>
          <p:cNvPr id="14" name="Picture 13">
            <a:extLst>
              <a:ext uri="{FF2B5EF4-FFF2-40B4-BE49-F238E27FC236}">
                <a16:creationId xmlns:a16="http://schemas.microsoft.com/office/drawing/2014/main" id="{D7E11459-8096-9440-A065-314BE8CA977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39711" y="2339791"/>
            <a:ext cx="1170050" cy="1114798"/>
          </a:xfrm>
          <a:prstGeom prst="rect">
            <a:avLst/>
          </a:prstGeom>
        </p:spPr>
      </p:pic>
      <p:pic>
        <p:nvPicPr>
          <p:cNvPr id="42" name="Picture 41">
            <a:extLst>
              <a:ext uri="{FF2B5EF4-FFF2-40B4-BE49-F238E27FC236}">
                <a16:creationId xmlns:a16="http://schemas.microsoft.com/office/drawing/2014/main" id="{07639879-876C-E745-8FAA-EDF711F69D1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805741" y="4964959"/>
            <a:ext cx="380678" cy="1083749"/>
          </a:xfrm>
          <a:prstGeom prst="rect">
            <a:avLst/>
          </a:prstGeom>
        </p:spPr>
      </p:pic>
      <p:pic>
        <p:nvPicPr>
          <p:cNvPr id="43" name="Picture 42">
            <a:extLst>
              <a:ext uri="{FF2B5EF4-FFF2-40B4-BE49-F238E27FC236}">
                <a16:creationId xmlns:a16="http://schemas.microsoft.com/office/drawing/2014/main" id="{3A96FE26-2B28-624C-BD09-ACEFA8C930B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72397" y="5315498"/>
            <a:ext cx="722023" cy="718413"/>
          </a:xfrm>
          <a:prstGeom prst="rect">
            <a:avLst/>
          </a:prstGeom>
        </p:spPr>
      </p:pic>
      <p:pic>
        <p:nvPicPr>
          <p:cNvPr id="39" name="Picture 38">
            <a:extLst>
              <a:ext uri="{FF2B5EF4-FFF2-40B4-BE49-F238E27FC236}">
                <a16:creationId xmlns:a16="http://schemas.microsoft.com/office/drawing/2014/main" id="{D8879B77-BFFC-DB46-AEF1-E54E5A29797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21181" y="5136335"/>
            <a:ext cx="522551" cy="1004515"/>
          </a:xfrm>
          <a:prstGeom prst="rect">
            <a:avLst/>
          </a:prstGeom>
        </p:spPr>
      </p:pic>
      <p:pic>
        <p:nvPicPr>
          <p:cNvPr id="27" name="Picture 26">
            <a:extLst>
              <a:ext uri="{FF2B5EF4-FFF2-40B4-BE49-F238E27FC236}">
                <a16:creationId xmlns:a16="http://schemas.microsoft.com/office/drawing/2014/main" id="{3AF514C7-58F5-234C-A5E2-C4CE1A00E71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161597" y="4761319"/>
            <a:ext cx="512510" cy="1362862"/>
          </a:xfrm>
          <a:prstGeom prst="rect">
            <a:avLst/>
          </a:prstGeom>
        </p:spPr>
      </p:pic>
      <p:pic>
        <p:nvPicPr>
          <p:cNvPr id="45" name="Picture 44" descr="A close up of a logo&#13;&#10;&#13;&#10;Description automatically generated">
            <a:extLst>
              <a:ext uri="{FF2B5EF4-FFF2-40B4-BE49-F238E27FC236}">
                <a16:creationId xmlns:a16="http://schemas.microsoft.com/office/drawing/2014/main" id="{32EC1095-9141-684C-ABDD-DE41E08E6C2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654865" y="5310449"/>
            <a:ext cx="750232" cy="771844"/>
          </a:xfrm>
          <a:prstGeom prst="rect">
            <a:avLst/>
          </a:prstGeom>
        </p:spPr>
      </p:pic>
      <p:sp>
        <p:nvSpPr>
          <p:cNvPr id="32" name="Rectangle 31">
            <a:extLst>
              <a:ext uri="{FF2B5EF4-FFF2-40B4-BE49-F238E27FC236}">
                <a16:creationId xmlns:a16="http://schemas.microsoft.com/office/drawing/2014/main" id="{CAC4727A-DCCC-6D4A-A417-96D71A636916}"/>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6" name="Rectangle 5">
            <a:extLst>
              <a:ext uri="{FF2B5EF4-FFF2-40B4-BE49-F238E27FC236}">
                <a16:creationId xmlns:a16="http://schemas.microsoft.com/office/drawing/2014/main" id="{E4A6D09B-F6A8-5D47-8378-57F2578E64D0}"/>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grpSp>
        <p:nvGrpSpPr>
          <p:cNvPr id="54" name="Group 53">
            <a:extLst>
              <a:ext uri="{FF2B5EF4-FFF2-40B4-BE49-F238E27FC236}">
                <a16:creationId xmlns:a16="http://schemas.microsoft.com/office/drawing/2014/main" id="{BAD94F92-DCF1-9C4B-BEBA-3527CAB41D2C}"/>
              </a:ext>
            </a:extLst>
          </p:cNvPr>
          <p:cNvGrpSpPr/>
          <p:nvPr/>
        </p:nvGrpSpPr>
        <p:grpSpPr>
          <a:xfrm>
            <a:off x="847428" y="3821108"/>
            <a:ext cx="263457" cy="209012"/>
            <a:chOff x="885170" y="4839829"/>
            <a:chExt cx="297678" cy="236161"/>
          </a:xfrm>
        </p:grpSpPr>
        <p:sp>
          <p:nvSpPr>
            <p:cNvPr id="55" name="Rectangle 54">
              <a:extLst>
                <a:ext uri="{FF2B5EF4-FFF2-40B4-BE49-F238E27FC236}">
                  <a16:creationId xmlns:a16="http://schemas.microsoft.com/office/drawing/2014/main" id="{44CE26F3-A16F-394F-B71D-4D1DBCFC857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7E05EC52-9582-5549-81A7-5E90E280FEF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7" name="Group 56">
            <a:extLst>
              <a:ext uri="{FF2B5EF4-FFF2-40B4-BE49-F238E27FC236}">
                <a16:creationId xmlns:a16="http://schemas.microsoft.com/office/drawing/2014/main" id="{EA181E50-EE5F-BF42-848A-20AAC4219119}"/>
              </a:ext>
            </a:extLst>
          </p:cNvPr>
          <p:cNvGrpSpPr/>
          <p:nvPr/>
        </p:nvGrpSpPr>
        <p:grpSpPr>
          <a:xfrm>
            <a:off x="847428" y="4353543"/>
            <a:ext cx="263457" cy="209012"/>
            <a:chOff x="885170" y="4839829"/>
            <a:chExt cx="297678" cy="236161"/>
          </a:xfrm>
        </p:grpSpPr>
        <p:sp>
          <p:nvSpPr>
            <p:cNvPr id="58" name="Rectangle 57">
              <a:extLst>
                <a:ext uri="{FF2B5EF4-FFF2-40B4-BE49-F238E27FC236}">
                  <a16:creationId xmlns:a16="http://schemas.microsoft.com/office/drawing/2014/main" id="{824BC685-FE9D-DA40-B6F5-1E02C2D780F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C8615E5F-AA7E-BD4B-B8CC-A458FD5FE05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0" name="Group 59">
            <a:extLst>
              <a:ext uri="{FF2B5EF4-FFF2-40B4-BE49-F238E27FC236}">
                <a16:creationId xmlns:a16="http://schemas.microsoft.com/office/drawing/2014/main" id="{F67BAAD2-B8DE-4C44-86EA-DDDF127FBEFD}"/>
              </a:ext>
            </a:extLst>
          </p:cNvPr>
          <p:cNvGrpSpPr/>
          <p:nvPr/>
        </p:nvGrpSpPr>
        <p:grpSpPr>
          <a:xfrm>
            <a:off x="847428" y="4897553"/>
            <a:ext cx="263457" cy="209012"/>
            <a:chOff x="885170" y="4839829"/>
            <a:chExt cx="297678" cy="236161"/>
          </a:xfrm>
        </p:grpSpPr>
        <p:sp>
          <p:nvSpPr>
            <p:cNvPr id="61" name="Rectangle 60">
              <a:extLst>
                <a:ext uri="{FF2B5EF4-FFF2-40B4-BE49-F238E27FC236}">
                  <a16:creationId xmlns:a16="http://schemas.microsoft.com/office/drawing/2014/main" id="{1B035BF0-33D9-D04C-AEEB-21700A6E4F3F}"/>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C358630-27D6-614E-802D-F3DE714ED9B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3" name="Group 62">
            <a:extLst>
              <a:ext uri="{FF2B5EF4-FFF2-40B4-BE49-F238E27FC236}">
                <a16:creationId xmlns:a16="http://schemas.microsoft.com/office/drawing/2014/main" id="{2108CCA5-F1B4-204E-9CFE-27CB30EFF854}"/>
              </a:ext>
            </a:extLst>
          </p:cNvPr>
          <p:cNvGrpSpPr/>
          <p:nvPr/>
        </p:nvGrpSpPr>
        <p:grpSpPr>
          <a:xfrm>
            <a:off x="847428" y="5464713"/>
            <a:ext cx="263457" cy="209012"/>
            <a:chOff x="885170" y="4839829"/>
            <a:chExt cx="297678" cy="236161"/>
          </a:xfrm>
        </p:grpSpPr>
        <p:sp>
          <p:nvSpPr>
            <p:cNvPr id="64" name="Rectangle 63">
              <a:extLst>
                <a:ext uri="{FF2B5EF4-FFF2-40B4-BE49-F238E27FC236}">
                  <a16:creationId xmlns:a16="http://schemas.microsoft.com/office/drawing/2014/main" id="{1275DFEE-853E-7D45-91C0-84AC99195EA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AC436B46-9532-3749-8D3B-5265A21A2B7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76203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0D7265-1AC6-D742-89D8-BE3F8491AE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9228" y="3464338"/>
            <a:ext cx="3451069" cy="2017648"/>
          </a:xfrm>
          <a:prstGeom prst="rect">
            <a:avLst/>
          </a:prstGeom>
        </p:spPr>
      </p:pic>
      <p:pic>
        <p:nvPicPr>
          <p:cNvPr id="32" name="Picture 31" descr="A group of people sitting on a bench&#13;&#10;&#13;&#10;Description automatically generated">
            <a:extLst>
              <a:ext uri="{FF2B5EF4-FFF2-40B4-BE49-F238E27FC236}">
                <a16:creationId xmlns:a16="http://schemas.microsoft.com/office/drawing/2014/main" id="{39DDB891-2B8E-5B4B-BFF2-18C2300A08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
          <a:stretch/>
        </p:blipFill>
        <p:spPr>
          <a:xfrm>
            <a:off x="6394110" y="3461404"/>
            <a:ext cx="1763843" cy="2301809"/>
          </a:xfrm>
          <a:prstGeom prst="rect">
            <a:avLst/>
          </a:prstGeom>
        </p:spPr>
      </p:pic>
      <p:pic>
        <p:nvPicPr>
          <p:cNvPr id="30" name="Picture 29" descr="A group of people posing for the camera&#13;&#10;&#13;&#10;Description automatically generated">
            <a:extLst>
              <a:ext uri="{FF2B5EF4-FFF2-40B4-BE49-F238E27FC236}">
                <a16:creationId xmlns:a16="http://schemas.microsoft.com/office/drawing/2014/main" id="{01EECF4E-8DD9-BA4F-8CE0-5CBA2E41B2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03914" y="3457592"/>
            <a:ext cx="1712928" cy="2128827"/>
          </a:xfrm>
          <a:prstGeom prst="rect">
            <a:avLst/>
          </a:prstGeom>
        </p:spPr>
      </p:pic>
      <p:sp>
        <p:nvSpPr>
          <p:cNvPr id="14" name="Rectangle 13">
            <a:extLst>
              <a:ext uri="{FF2B5EF4-FFF2-40B4-BE49-F238E27FC236}">
                <a16:creationId xmlns:a16="http://schemas.microsoft.com/office/drawing/2014/main" id="{0CA898C0-3A9E-6E4D-B75A-7B06ABB52528}"/>
              </a:ext>
            </a:extLst>
          </p:cNvPr>
          <p:cNvSpPr/>
          <p:nvPr/>
        </p:nvSpPr>
        <p:spPr>
          <a:xfrm>
            <a:off x="4629923" y="5487016"/>
            <a:ext cx="357331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erson looking at the camera&#13;&#10;&#13;&#10;Description automatically generated">
            <a:extLst>
              <a:ext uri="{FF2B5EF4-FFF2-40B4-BE49-F238E27FC236}">
                <a16:creationId xmlns:a16="http://schemas.microsoft.com/office/drawing/2014/main" id="{9E0DD76F-1FF4-BB48-B1AF-4262788E0A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39" y="694868"/>
            <a:ext cx="3455913" cy="2303943"/>
          </a:xfrm>
          <a:prstGeom prst="rect">
            <a:avLst/>
          </a:prstGeom>
        </p:spPr>
      </p:pic>
      <p:pic>
        <p:nvPicPr>
          <p:cNvPr id="28" name="Picture 27" descr="A person posing for a picture&#13;&#10;&#13;&#10;Description automatically generated">
            <a:extLst>
              <a:ext uri="{FF2B5EF4-FFF2-40B4-BE49-F238E27FC236}">
                <a16:creationId xmlns:a16="http://schemas.microsoft.com/office/drawing/2014/main" id="{49C3ED7F-2D1A-4448-BF0A-94F5578EF8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8262" y="695366"/>
            <a:ext cx="3455915" cy="2303943"/>
          </a:xfrm>
          <a:prstGeom prst="rect">
            <a:avLst/>
          </a:prstGeom>
        </p:spPr>
      </p:pic>
      <p:sp>
        <p:nvSpPr>
          <p:cNvPr id="16" name="Rectangle 15">
            <a:extLst>
              <a:ext uri="{FF2B5EF4-FFF2-40B4-BE49-F238E27FC236}">
                <a16:creationId xmlns:a16="http://schemas.microsoft.com/office/drawing/2014/main" id="{16AFCA01-FBE3-0548-B270-5E7689444B98}"/>
              </a:ext>
            </a:extLst>
          </p:cNvPr>
          <p:cNvSpPr/>
          <p:nvPr/>
        </p:nvSpPr>
        <p:spPr>
          <a:xfrm>
            <a:off x="8196602" y="5484501"/>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E5C38D-73DF-1C45-8697-CC4C67033BC7}"/>
              </a:ext>
            </a:extLst>
          </p:cNvPr>
          <p:cNvSpPr/>
          <p:nvPr/>
        </p:nvSpPr>
        <p:spPr>
          <a:xfrm>
            <a:off x="8196366" y="2704279"/>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7FA92C-500A-5D4F-8F07-983FA8D5F70F}"/>
              </a:ext>
            </a:extLst>
          </p:cNvPr>
          <p:cNvSpPr/>
          <p:nvPr/>
        </p:nvSpPr>
        <p:spPr>
          <a:xfrm>
            <a:off x="4558055" y="2704279"/>
            <a:ext cx="363831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CA965E-0F62-C743-ADCB-74F6EDB5E2AA}"/>
              </a:ext>
            </a:extLst>
          </p:cNvPr>
          <p:cNvSpPr/>
          <p:nvPr/>
        </p:nvSpPr>
        <p:spPr>
          <a:xfrm>
            <a:off x="782702" y="3577430"/>
            <a:ext cx="5634140" cy="1697068"/>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Cosmetics</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Personal Care</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Skincare</a:t>
            </a:r>
          </a:p>
        </p:txBody>
      </p:sp>
      <p:sp>
        <p:nvSpPr>
          <p:cNvPr id="23" name="Rectangle 22">
            <a:extLst>
              <a:ext uri="{FF2B5EF4-FFF2-40B4-BE49-F238E27FC236}">
                <a16:creationId xmlns:a16="http://schemas.microsoft.com/office/drawing/2014/main" id="{474F1BB4-C8AF-E849-A058-998EDDFD779E}"/>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4" name="Picture 23">
            <a:extLst>
              <a:ext uri="{FF2B5EF4-FFF2-40B4-BE49-F238E27FC236}">
                <a16:creationId xmlns:a16="http://schemas.microsoft.com/office/drawing/2014/main" id="{FE95EE9E-3F3C-6B44-BC3F-C0A175B365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DCBE0359-FD44-2C4E-99C4-5D14A7B052B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sign&#13;&#10;&#13;&#10;Description automatically generated">
            <a:extLst>
              <a:ext uri="{FF2B5EF4-FFF2-40B4-BE49-F238E27FC236}">
                <a16:creationId xmlns:a16="http://schemas.microsoft.com/office/drawing/2014/main" id="{7AB421D8-3CF6-EF41-8480-E8D43D27B5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2996" y="2840858"/>
            <a:ext cx="1380958" cy="278253"/>
          </a:xfrm>
          <a:prstGeom prst="rect">
            <a:avLst/>
          </a:prstGeom>
        </p:spPr>
      </p:pic>
      <p:pic>
        <p:nvPicPr>
          <p:cNvPr id="5" name="Picture 4" descr="A close up of a sign&#13;&#10;&#13;&#10;Description automatically generated">
            <a:extLst>
              <a:ext uri="{FF2B5EF4-FFF2-40B4-BE49-F238E27FC236}">
                <a16:creationId xmlns:a16="http://schemas.microsoft.com/office/drawing/2014/main" id="{697EEEB5-9A93-9449-9E38-37A5F87611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3332" y="5650307"/>
            <a:ext cx="951427" cy="274235"/>
          </a:xfrm>
          <a:prstGeom prst="rect">
            <a:avLst/>
          </a:prstGeom>
        </p:spPr>
      </p:pic>
      <p:pic>
        <p:nvPicPr>
          <p:cNvPr id="8" name="Picture 7" descr="A close up of a logo&#13;&#10;&#13;&#10;Description automatically generated">
            <a:extLst>
              <a:ext uri="{FF2B5EF4-FFF2-40B4-BE49-F238E27FC236}">
                <a16:creationId xmlns:a16="http://schemas.microsoft.com/office/drawing/2014/main" id="{267FD84D-2A3E-324A-AA39-4C090F5DE0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12673" y="2778206"/>
            <a:ext cx="1019959" cy="430913"/>
          </a:xfrm>
          <a:prstGeom prst="rect">
            <a:avLst/>
          </a:prstGeom>
        </p:spPr>
      </p:pic>
      <p:pic>
        <p:nvPicPr>
          <p:cNvPr id="39" name="Picture 38">
            <a:extLst>
              <a:ext uri="{FF2B5EF4-FFF2-40B4-BE49-F238E27FC236}">
                <a16:creationId xmlns:a16="http://schemas.microsoft.com/office/drawing/2014/main" id="{11B8B3AF-899C-A847-8D5D-EF35D4022C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9353" y="1782435"/>
            <a:ext cx="395381" cy="1427635"/>
          </a:xfrm>
          <a:prstGeom prst="rect">
            <a:avLst/>
          </a:prstGeom>
        </p:spPr>
      </p:pic>
      <p:pic>
        <p:nvPicPr>
          <p:cNvPr id="37" name="Picture 36">
            <a:extLst>
              <a:ext uri="{FF2B5EF4-FFF2-40B4-BE49-F238E27FC236}">
                <a16:creationId xmlns:a16="http://schemas.microsoft.com/office/drawing/2014/main" id="{FB6E6B36-E8C9-6A40-88BE-D4E10CF7D7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5298011" y="2472710"/>
            <a:ext cx="1068877" cy="374779"/>
          </a:xfrm>
          <a:prstGeom prst="rect">
            <a:avLst/>
          </a:prstGeom>
        </p:spPr>
      </p:pic>
      <p:pic>
        <p:nvPicPr>
          <p:cNvPr id="40" name="Picture 39">
            <a:extLst>
              <a:ext uri="{FF2B5EF4-FFF2-40B4-BE49-F238E27FC236}">
                <a16:creationId xmlns:a16="http://schemas.microsoft.com/office/drawing/2014/main" id="{EE462517-678C-9844-AF9C-D7B273925C2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25425" y="2132192"/>
            <a:ext cx="363108" cy="1064158"/>
          </a:xfrm>
          <a:prstGeom prst="rect">
            <a:avLst/>
          </a:prstGeom>
        </p:spPr>
      </p:pic>
      <p:pic>
        <p:nvPicPr>
          <p:cNvPr id="42" name="Picture 41">
            <a:extLst>
              <a:ext uri="{FF2B5EF4-FFF2-40B4-BE49-F238E27FC236}">
                <a16:creationId xmlns:a16="http://schemas.microsoft.com/office/drawing/2014/main" id="{D278EAE4-92AD-F64A-B98C-635D641DBCA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43735" y="1573078"/>
            <a:ext cx="391039" cy="1624316"/>
          </a:xfrm>
          <a:prstGeom prst="rect">
            <a:avLst/>
          </a:prstGeom>
        </p:spPr>
      </p:pic>
      <p:pic>
        <p:nvPicPr>
          <p:cNvPr id="43" name="Picture 42">
            <a:extLst>
              <a:ext uri="{FF2B5EF4-FFF2-40B4-BE49-F238E27FC236}">
                <a16:creationId xmlns:a16="http://schemas.microsoft.com/office/drawing/2014/main" id="{2F7536B2-0F61-2A4F-BAA5-9F6CE3224AC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47014" y="1836549"/>
            <a:ext cx="342474" cy="1365772"/>
          </a:xfrm>
          <a:prstGeom prst="rect">
            <a:avLst/>
          </a:prstGeom>
        </p:spPr>
      </p:pic>
      <p:pic>
        <p:nvPicPr>
          <p:cNvPr id="47" name="Picture 46" descr="A picture containing toiletry, sitting, indoor&#13;&#10;&#13;&#10;Description automatically generated">
            <a:extLst>
              <a:ext uri="{FF2B5EF4-FFF2-40B4-BE49-F238E27FC236}">
                <a16:creationId xmlns:a16="http://schemas.microsoft.com/office/drawing/2014/main" id="{C439BB76-DDE4-0B45-B1B1-5C7C202BA6E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81695" y="4919929"/>
            <a:ext cx="961233" cy="1441034"/>
          </a:xfrm>
          <a:prstGeom prst="rect">
            <a:avLst/>
          </a:prstGeom>
        </p:spPr>
      </p:pic>
      <p:pic>
        <p:nvPicPr>
          <p:cNvPr id="49" name="Picture 48" descr="A picture containing toiletry, sitting&#13;&#10;&#13;&#10;Description automatically generated">
            <a:extLst>
              <a:ext uri="{FF2B5EF4-FFF2-40B4-BE49-F238E27FC236}">
                <a16:creationId xmlns:a16="http://schemas.microsoft.com/office/drawing/2014/main" id="{B0DE9763-0924-F841-B9B6-3427CEA86B1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38367" y="4868171"/>
            <a:ext cx="992142" cy="1487371"/>
          </a:xfrm>
          <a:prstGeom prst="rect">
            <a:avLst/>
          </a:prstGeom>
        </p:spPr>
      </p:pic>
      <p:sp>
        <p:nvSpPr>
          <p:cNvPr id="38" name="Rectangle 37">
            <a:extLst>
              <a:ext uri="{FF2B5EF4-FFF2-40B4-BE49-F238E27FC236}">
                <a16:creationId xmlns:a16="http://schemas.microsoft.com/office/drawing/2014/main" id="{912A95EF-E1C1-0840-B65C-DD76FA8660CF}"/>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41" name="Rectangle 40">
            <a:extLst>
              <a:ext uri="{FF2B5EF4-FFF2-40B4-BE49-F238E27FC236}">
                <a16:creationId xmlns:a16="http://schemas.microsoft.com/office/drawing/2014/main" id="{1FD754F3-1957-4747-BA90-600D104CD8F0}"/>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sp>
        <p:nvSpPr>
          <p:cNvPr id="45" name="Rectangle 44">
            <a:extLst>
              <a:ext uri="{FF2B5EF4-FFF2-40B4-BE49-F238E27FC236}">
                <a16:creationId xmlns:a16="http://schemas.microsoft.com/office/drawing/2014/main" id="{924D933F-1B95-D14F-8AA7-AAF1E1BFEB2C}"/>
              </a:ext>
            </a:extLst>
          </p:cNvPr>
          <p:cNvSpPr/>
          <p:nvPr/>
        </p:nvSpPr>
        <p:spPr>
          <a:xfrm>
            <a:off x="8196366" y="5472879"/>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18CFA2-F9A3-C346-93AB-75BBA94DC027}"/>
              </a:ext>
            </a:extLst>
          </p:cNvPr>
          <p:cNvSpPr/>
          <p:nvPr/>
        </p:nvSpPr>
        <p:spPr>
          <a:xfrm>
            <a:off x="6406585" y="3429000"/>
            <a:ext cx="58927" cy="2043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334B0C97-2C21-0547-8F11-BAE71A0AFBD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39792" y="4991685"/>
            <a:ext cx="428124" cy="1032739"/>
          </a:xfrm>
          <a:prstGeom prst="rect">
            <a:avLst/>
          </a:prstGeom>
        </p:spPr>
      </p:pic>
      <p:pic>
        <p:nvPicPr>
          <p:cNvPr id="54" name="Picture 53">
            <a:extLst>
              <a:ext uri="{FF2B5EF4-FFF2-40B4-BE49-F238E27FC236}">
                <a16:creationId xmlns:a16="http://schemas.microsoft.com/office/drawing/2014/main" id="{447887EB-29E6-CE44-9015-F585766110C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701516" y="5223962"/>
            <a:ext cx="241659" cy="799232"/>
          </a:xfrm>
          <a:prstGeom prst="rect">
            <a:avLst/>
          </a:prstGeom>
        </p:spPr>
      </p:pic>
      <p:grpSp>
        <p:nvGrpSpPr>
          <p:cNvPr id="15" name="Group 14">
            <a:extLst>
              <a:ext uri="{FF2B5EF4-FFF2-40B4-BE49-F238E27FC236}">
                <a16:creationId xmlns:a16="http://schemas.microsoft.com/office/drawing/2014/main" id="{68A82841-A8AE-9F4C-A35E-0DBCA739450F}"/>
              </a:ext>
            </a:extLst>
          </p:cNvPr>
          <p:cNvGrpSpPr/>
          <p:nvPr/>
        </p:nvGrpSpPr>
        <p:grpSpPr>
          <a:xfrm>
            <a:off x="10220172" y="5008222"/>
            <a:ext cx="1011196" cy="1011196"/>
            <a:chOff x="10271360" y="4881480"/>
            <a:chExt cx="1137938" cy="1137938"/>
          </a:xfrm>
        </p:grpSpPr>
        <p:sp>
          <p:nvSpPr>
            <p:cNvPr id="12" name="Rectangle 11">
              <a:extLst>
                <a:ext uri="{FF2B5EF4-FFF2-40B4-BE49-F238E27FC236}">
                  <a16:creationId xmlns:a16="http://schemas.microsoft.com/office/drawing/2014/main" id="{F3DD502E-15E3-F649-A257-FABE25257DF4}"/>
                </a:ext>
              </a:extLst>
            </p:cNvPr>
            <p:cNvSpPr/>
            <p:nvPr/>
          </p:nvSpPr>
          <p:spPr>
            <a:xfrm>
              <a:off x="10271360" y="4919929"/>
              <a:ext cx="1137938" cy="104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2B6B3AC-36D4-7440-ABBF-254F9EB5602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71360" y="4881480"/>
              <a:ext cx="1137938" cy="1137938"/>
            </a:xfrm>
            <a:prstGeom prst="rect">
              <a:avLst/>
            </a:prstGeom>
          </p:spPr>
        </p:pic>
      </p:grpSp>
      <p:pic>
        <p:nvPicPr>
          <p:cNvPr id="18" name="Picture 17">
            <a:extLst>
              <a:ext uri="{FF2B5EF4-FFF2-40B4-BE49-F238E27FC236}">
                <a16:creationId xmlns:a16="http://schemas.microsoft.com/office/drawing/2014/main" id="{4D91D688-DC38-6843-A488-82AEBFA49F9C}"/>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382800" y="4517609"/>
            <a:ext cx="781340" cy="1534626"/>
          </a:xfrm>
          <a:prstGeom prst="rect">
            <a:avLst/>
          </a:prstGeom>
        </p:spPr>
      </p:pic>
      <p:pic>
        <p:nvPicPr>
          <p:cNvPr id="21" name="Picture 20">
            <a:extLst>
              <a:ext uri="{FF2B5EF4-FFF2-40B4-BE49-F238E27FC236}">
                <a16:creationId xmlns:a16="http://schemas.microsoft.com/office/drawing/2014/main" id="{571F8686-B8D6-524E-88D0-35AF573964F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45770" y="4890495"/>
            <a:ext cx="1219105" cy="1219105"/>
          </a:xfrm>
          <a:prstGeom prst="rect">
            <a:avLst/>
          </a:prstGeom>
        </p:spPr>
      </p:pic>
      <p:pic>
        <p:nvPicPr>
          <p:cNvPr id="10" name="Picture 9" descr="A picture containing object&#13;&#10;&#13;&#10;Description automatically generated">
            <a:extLst>
              <a:ext uri="{FF2B5EF4-FFF2-40B4-BE49-F238E27FC236}">
                <a16:creationId xmlns:a16="http://schemas.microsoft.com/office/drawing/2014/main" id="{CD84847D-3B93-984C-A885-8D4D43AF60D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055588" y="5574695"/>
            <a:ext cx="1024654" cy="512327"/>
          </a:xfrm>
          <a:prstGeom prst="rect">
            <a:avLst/>
          </a:prstGeom>
        </p:spPr>
      </p:pic>
      <p:grpSp>
        <p:nvGrpSpPr>
          <p:cNvPr id="58" name="Group 57">
            <a:extLst>
              <a:ext uri="{FF2B5EF4-FFF2-40B4-BE49-F238E27FC236}">
                <a16:creationId xmlns:a16="http://schemas.microsoft.com/office/drawing/2014/main" id="{71AE4E75-7820-3649-909A-CF0DAF7E262B}"/>
              </a:ext>
            </a:extLst>
          </p:cNvPr>
          <p:cNvGrpSpPr/>
          <p:nvPr/>
        </p:nvGrpSpPr>
        <p:grpSpPr>
          <a:xfrm>
            <a:off x="798018" y="3826851"/>
            <a:ext cx="263457" cy="209012"/>
            <a:chOff x="885170" y="4839829"/>
            <a:chExt cx="297678" cy="236161"/>
          </a:xfrm>
        </p:grpSpPr>
        <p:sp>
          <p:nvSpPr>
            <p:cNvPr id="59" name="Rectangle 58">
              <a:extLst>
                <a:ext uri="{FF2B5EF4-FFF2-40B4-BE49-F238E27FC236}">
                  <a16:creationId xmlns:a16="http://schemas.microsoft.com/office/drawing/2014/main" id="{90B9C1A5-4DFE-A84C-9EAF-AAE2E31B947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DBE40CA1-BD34-E14F-A184-6FE780C1FE1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1" name="Group 60">
            <a:extLst>
              <a:ext uri="{FF2B5EF4-FFF2-40B4-BE49-F238E27FC236}">
                <a16:creationId xmlns:a16="http://schemas.microsoft.com/office/drawing/2014/main" id="{2EA670FE-4F84-BD43-8199-1E98F1CC56BC}"/>
              </a:ext>
            </a:extLst>
          </p:cNvPr>
          <p:cNvGrpSpPr/>
          <p:nvPr/>
        </p:nvGrpSpPr>
        <p:grpSpPr>
          <a:xfrm>
            <a:off x="798018" y="4359286"/>
            <a:ext cx="263457" cy="209012"/>
            <a:chOff x="885170" y="4839829"/>
            <a:chExt cx="297678" cy="236161"/>
          </a:xfrm>
        </p:grpSpPr>
        <p:sp>
          <p:nvSpPr>
            <p:cNvPr id="62" name="Rectangle 61">
              <a:extLst>
                <a:ext uri="{FF2B5EF4-FFF2-40B4-BE49-F238E27FC236}">
                  <a16:creationId xmlns:a16="http://schemas.microsoft.com/office/drawing/2014/main" id="{B77B9D67-808E-2446-B32E-7E47C1A0A030}"/>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24B6FC2-5510-244A-BA25-031941A02B2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4" name="Group 63">
            <a:extLst>
              <a:ext uri="{FF2B5EF4-FFF2-40B4-BE49-F238E27FC236}">
                <a16:creationId xmlns:a16="http://schemas.microsoft.com/office/drawing/2014/main" id="{39C8CBF1-CCDA-3B4F-87B7-1479D78ADD22}"/>
              </a:ext>
            </a:extLst>
          </p:cNvPr>
          <p:cNvGrpSpPr/>
          <p:nvPr/>
        </p:nvGrpSpPr>
        <p:grpSpPr>
          <a:xfrm>
            <a:off x="798018" y="4926445"/>
            <a:ext cx="263457" cy="209012"/>
            <a:chOff x="885170" y="4839829"/>
            <a:chExt cx="297678" cy="236161"/>
          </a:xfrm>
        </p:grpSpPr>
        <p:sp>
          <p:nvSpPr>
            <p:cNvPr id="65" name="Rectangle 64">
              <a:extLst>
                <a:ext uri="{FF2B5EF4-FFF2-40B4-BE49-F238E27FC236}">
                  <a16:creationId xmlns:a16="http://schemas.microsoft.com/office/drawing/2014/main" id="{20063FDE-18DA-AF48-B7D8-FA72A49FC14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72D1729F-8FBA-B14B-904C-D04913A1DA1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378851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83916-F791-AA41-B8EC-C7D028B0BB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826"/>
          <a:stretch/>
        </p:blipFill>
        <p:spPr>
          <a:xfrm flipH="1">
            <a:off x="1901454" y="0"/>
            <a:ext cx="10290546" cy="6858000"/>
          </a:xfrm>
          <a:prstGeom prst="rect">
            <a:avLst/>
          </a:prstGeom>
        </p:spPr>
      </p:pic>
      <p:pic>
        <p:nvPicPr>
          <p:cNvPr id="3" name="Picture 2">
            <a:extLst>
              <a:ext uri="{FF2B5EF4-FFF2-40B4-BE49-F238E27FC236}">
                <a16:creationId xmlns:a16="http://schemas.microsoft.com/office/drawing/2014/main" id="{649AB642-00DF-2A40-B723-66E8D2CD1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7" name="Rectangle 6">
            <a:extLst>
              <a:ext uri="{FF2B5EF4-FFF2-40B4-BE49-F238E27FC236}">
                <a16:creationId xmlns:a16="http://schemas.microsoft.com/office/drawing/2014/main" id="{FA62609E-8263-2C4F-9407-CCAF03B26E78}"/>
              </a:ext>
            </a:extLst>
          </p:cNvPr>
          <p:cNvSpPr/>
          <p:nvPr/>
        </p:nvSpPr>
        <p:spPr>
          <a:xfrm>
            <a:off x="800107" y="557478"/>
            <a:ext cx="6938421"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Calibri" panose="020F0502020204030204" pitchFamily="34" charset="0"/>
              </a:rPr>
              <a:t>Market America | SHOP•COM</a:t>
            </a:r>
          </a:p>
        </p:txBody>
      </p:sp>
      <p:sp>
        <p:nvSpPr>
          <p:cNvPr id="11" name="Rectangle 10">
            <a:extLst>
              <a:ext uri="{FF2B5EF4-FFF2-40B4-BE49-F238E27FC236}">
                <a16:creationId xmlns:a16="http://schemas.microsoft.com/office/drawing/2014/main" id="{33E06F6E-2D40-FA41-A170-F28DD1177E55}"/>
              </a:ext>
            </a:extLst>
          </p:cNvPr>
          <p:cNvSpPr/>
          <p:nvPr/>
        </p:nvSpPr>
        <p:spPr>
          <a:xfrm>
            <a:off x="800106" y="1506962"/>
            <a:ext cx="5295893" cy="4154984"/>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Market America | SHOP•COM provides a system for entrepreneurs to create an </a:t>
            </a:r>
            <a:r>
              <a:rPr lang="en-US" sz="2400" b="1" dirty="0">
                <a:solidFill>
                  <a:schemeClr val="bg2">
                    <a:lumMod val="50000"/>
                  </a:schemeClr>
                </a:solidFill>
                <a:latin typeface="Calibri" panose="020F0502020204030204" pitchFamily="34" charset="0"/>
                <a:ea typeface="Helvetica Regular" charset="0"/>
                <a:cs typeface="Helvetica Regular" charset="0"/>
              </a:rPr>
              <a:t>ongoing</a:t>
            </a:r>
            <a:r>
              <a:rPr lang="en-US" sz="2400" dirty="0">
                <a:solidFill>
                  <a:schemeClr val="bg2">
                    <a:lumMod val="50000"/>
                  </a:schemeClr>
                </a:solidFill>
                <a:latin typeface="Calibri Light" panose="020F0302020204030204" pitchFamily="34" charset="0"/>
                <a:ea typeface="Helvetica Regular" charset="0"/>
                <a:cs typeface="Helvetica Regular" charset="0"/>
              </a:rPr>
              <a:t>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income and become </a:t>
            </a:r>
            <a:r>
              <a:rPr lang="en-US" sz="2400" b="1" dirty="0">
                <a:solidFill>
                  <a:schemeClr val="bg2">
                    <a:lumMod val="50000"/>
                  </a:schemeClr>
                </a:solidFill>
                <a:latin typeface="Calibri" panose="020F0502020204030204" pitchFamily="34" charset="0"/>
                <a:ea typeface="Helvetica Regular" charset="0"/>
                <a:cs typeface="Helvetica Regular" charset="0"/>
              </a:rPr>
              <a:t>financially independent</a:t>
            </a:r>
            <a:r>
              <a:rPr lang="en-US" sz="2400" dirty="0">
                <a:solidFill>
                  <a:schemeClr val="bg2">
                    <a:lumMod val="50000"/>
                  </a:schemeClr>
                </a:solidFill>
                <a:latin typeface="Calibri Light" panose="020F0302020204030204" pitchFamily="34" charset="0"/>
                <a:ea typeface="Helvetica Regular" charset="0"/>
                <a:cs typeface="Helvetica Regular" charset="0"/>
              </a:rPr>
              <a:t>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while providing consumers worldwide with a better way to shop.</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sz="2400" dirty="0">
                <a:solidFill>
                  <a:schemeClr val="bg2">
                    <a:lumMod val="50000"/>
                  </a:schemeClr>
                </a:solidFill>
                <a:latin typeface="Calibri Light" panose="020F0302020204030204" pitchFamily="34" charset="0"/>
                <a:ea typeface="Helvetica Regular" charset="0"/>
                <a:cs typeface="Helvetica Regular"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Through revolutionary technology </a:t>
            </a: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and the power of people – we are creating the economy of the future.</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sz="2400" dirty="0">
                <a:solidFill>
                  <a:schemeClr val="bg2">
                    <a:lumMod val="50000"/>
                  </a:schemeClr>
                </a:solidFill>
                <a:latin typeface="Calibri Light" panose="020F0302020204030204" pitchFamily="34" charset="0"/>
                <a:ea typeface="Helvetica Regular" charset="0"/>
                <a:cs typeface="Helvetica Regular" charset="0"/>
              </a:rPr>
            </a:br>
            <a:r>
              <a:rPr lang="en-US" sz="2400" b="1" dirty="0">
                <a:solidFill>
                  <a:schemeClr val="bg2">
                    <a:lumMod val="50000"/>
                  </a:schemeClr>
                </a:solidFill>
                <a:latin typeface="Calibri" panose="020F0502020204030204" pitchFamily="34" charset="0"/>
                <a:ea typeface="Noteworthy Light" panose="02000400000000000000" pitchFamily="2" charset="77"/>
                <a:cs typeface="Helvetica Regular" charset="0"/>
              </a:rPr>
              <a:t>We’re powered by people just like you.</a:t>
            </a:r>
            <a:endParaRPr lang="en-US" sz="2400" dirty="0">
              <a:solidFill>
                <a:schemeClr val="bg2">
                  <a:lumMod val="50000"/>
                </a:schemeClr>
              </a:solidFill>
              <a:latin typeface="Calibri Light" panose="020F0302020204030204" pitchFamily="34" charset="0"/>
              <a:ea typeface="Helvetica Regular" charset="0"/>
              <a:cs typeface="Helvetica Regular" charset="0"/>
            </a:endParaRPr>
          </a:p>
        </p:txBody>
      </p:sp>
      <p:grpSp>
        <p:nvGrpSpPr>
          <p:cNvPr id="13" name="Group 12">
            <a:extLst>
              <a:ext uri="{FF2B5EF4-FFF2-40B4-BE49-F238E27FC236}">
                <a16:creationId xmlns:a16="http://schemas.microsoft.com/office/drawing/2014/main" id="{B695ED26-4DB1-F743-90D2-7071F082DB5A}"/>
              </a:ext>
            </a:extLst>
          </p:cNvPr>
          <p:cNvGrpSpPr/>
          <p:nvPr/>
        </p:nvGrpSpPr>
        <p:grpSpPr>
          <a:xfrm>
            <a:off x="13182261" y="1506962"/>
            <a:ext cx="5314685" cy="4878225"/>
            <a:chOff x="5800194" y="1422504"/>
            <a:chExt cx="5757333" cy="5284521"/>
          </a:xfrm>
        </p:grpSpPr>
        <p:pic>
          <p:nvPicPr>
            <p:cNvPr id="5" name="Picture 4">
              <a:extLst>
                <a:ext uri="{FF2B5EF4-FFF2-40B4-BE49-F238E27FC236}">
                  <a16:creationId xmlns:a16="http://schemas.microsoft.com/office/drawing/2014/main" id="{1E98A005-0CD6-2149-8F52-92C43E84C7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533" y="1762385"/>
              <a:ext cx="4982578" cy="2894281"/>
            </a:xfrm>
            <a:prstGeom prst="rect">
              <a:avLst/>
            </a:prstGeom>
          </p:spPr>
        </p:pic>
        <p:pic>
          <p:nvPicPr>
            <p:cNvPr id="12" name="Picture 11">
              <a:extLst>
                <a:ext uri="{FF2B5EF4-FFF2-40B4-BE49-F238E27FC236}">
                  <a16:creationId xmlns:a16="http://schemas.microsoft.com/office/drawing/2014/main" id="{BF9E88AF-B6B3-F441-9BDE-2AA59E06D0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00194" y="1422504"/>
              <a:ext cx="5757333" cy="5284521"/>
            </a:xfrm>
            <a:prstGeom prst="rect">
              <a:avLst/>
            </a:prstGeom>
          </p:spPr>
        </p:pic>
      </p:grpSp>
      <p:cxnSp>
        <p:nvCxnSpPr>
          <p:cNvPr id="14" name="Straight Connector 13">
            <a:extLst>
              <a:ext uri="{FF2B5EF4-FFF2-40B4-BE49-F238E27FC236}">
                <a16:creationId xmlns:a16="http://schemas.microsoft.com/office/drawing/2014/main" id="{D13E4075-A948-304E-A427-0697AABEEF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6415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C96886-E0B0-3948-A0F0-EEFFCD627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2322" y="690985"/>
            <a:ext cx="1175199" cy="2021633"/>
          </a:xfrm>
          <a:prstGeom prst="rect">
            <a:avLst/>
          </a:prstGeom>
        </p:spPr>
      </p:pic>
      <p:pic>
        <p:nvPicPr>
          <p:cNvPr id="5" name="Picture 4">
            <a:extLst>
              <a:ext uri="{FF2B5EF4-FFF2-40B4-BE49-F238E27FC236}">
                <a16:creationId xmlns:a16="http://schemas.microsoft.com/office/drawing/2014/main" id="{76C03571-ED5C-D942-A1A8-AC10D8EE4E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2322" y="3418013"/>
            <a:ext cx="3500719" cy="2084291"/>
          </a:xfrm>
          <a:prstGeom prst="rect">
            <a:avLst/>
          </a:prstGeom>
        </p:spPr>
      </p:pic>
      <p:pic>
        <p:nvPicPr>
          <p:cNvPr id="7" name="Picture 6" descr="A person sitting on a stage&#13;&#10;&#13;&#10;Description automatically generated">
            <a:extLst>
              <a:ext uri="{FF2B5EF4-FFF2-40B4-BE49-F238E27FC236}">
                <a16:creationId xmlns:a16="http://schemas.microsoft.com/office/drawing/2014/main" id="{3DB8F50B-8087-C545-90DA-528BF232E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8264" y="690986"/>
            <a:ext cx="3466820" cy="2308324"/>
          </a:xfrm>
          <a:prstGeom prst="rect">
            <a:avLst/>
          </a:prstGeom>
        </p:spPr>
      </p:pic>
      <p:sp>
        <p:nvSpPr>
          <p:cNvPr id="16" name="Rectangle 15">
            <a:extLst>
              <a:ext uri="{FF2B5EF4-FFF2-40B4-BE49-F238E27FC236}">
                <a16:creationId xmlns:a16="http://schemas.microsoft.com/office/drawing/2014/main" id="{5BD0E287-6F9C-B541-ACE5-3776CD33D786}"/>
              </a:ext>
            </a:extLst>
          </p:cNvPr>
          <p:cNvSpPr/>
          <p:nvPr/>
        </p:nvSpPr>
        <p:spPr>
          <a:xfrm>
            <a:off x="4629922" y="5487016"/>
            <a:ext cx="3661615"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9D9DE47-734E-7F4F-AD2A-B90AB5726ECF}"/>
              </a:ext>
            </a:extLst>
          </p:cNvPr>
          <p:cNvSpPr/>
          <p:nvPr/>
        </p:nvSpPr>
        <p:spPr>
          <a:xfrm>
            <a:off x="8196603" y="5484501"/>
            <a:ext cx="3740700"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997E743-C597-9645-BE51-22C8E62ED70B}"/>
              </a:ext>
            </a:extLst>
          </p:cNvPr>
          <p:cNvSpPr/>
          <p:nvPr/>
        </p:nvSpPr>
        <p:spPr>
          <a:xfrm>
            <a:off x="8196366" y="2704279"/>
            <a:ext cx="3740937"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9B8B90-4119-5A4F-85C1-A986648F34AA}"/>
              </a:ext>
            </a:extLst>
          </p:cNvPr>
          <p:cNvSpPr/>
          <p:nvPr/>
        </p:nvSpPr>
        <p:spPr>
          <a:xfrm>
            <a:off x="4558055" y="2704279"/>
            <a:ext cx="3733483"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5E0F13-8283-B548-85E4-4618A37FBC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7828" y="2755031"/>
            <a:ext cx="1481168" cy="424601"/>
          </a:xfrm>
          <a:prstGeom prst="rect">
            <a:avLst/>
          </a:prstGeom>
        </p:spPr>
      </p:pic>
      <p:sp>
        <p:nvSpPr>
          <p:cNvPr id="10" name="Rectangle 9">
            <a:extLst>
              <a:ext uri="{FF2B5EF4-FFF2-40B4-BE49-F238E27FC236}">
                <a16:creationId xmlns:a16="http://schemas.microsoft.com/office/drawing/2014/main" id="{DD7A304B-4B12-0443-B74B-C74B8DD858FF}"/>
              </a:ext>
            </a:extLst>
          </p:cNvPr>
          <p:cNvSpPr/>
          <p:nvPr/>
        </p:nvSpPr>
        <p:spPr>
          <a:xfrm>
            <a:off x="782702" y="3550522"/>
            <a:ext cx="3388146" cy="2251065"/>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Home and Garden</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Entertainment</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Internet Services</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Financial Services</a:t>
            </a:r>
          </a:p>
        </p:txBody>
      </p:sp>
      <p:pic>
        <p:nvPicPr>
          <p:cNvPr id="2" name="Picture 1">
            <a:extLst>
              <a:ext uri="{FF2B5EF4-FFF2-40B4-BE49-F238E27FC236}">
                <a16:creationId xmlns:a16="http://schemas.microsoft.com/office/drawing/2014/main" id="{E1EC03CE-8743-D948-A1EA-D5754C0571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4710" y="5569587"/>
            <a:ext cx="1465921" cy="376254"/>
          </a:xfrm>
          <a:prstGeom prst="rect">
            <a:avLst/>
          </a:prstGeom>
        </p:spPr>
      </p:pic>
      <p:sp>
        <p:nvSpPr>
          <p:cNvPr id="18" name="Rectangle 17">
            <a:extLst>
              <a:ext uri="{FF2B5EF4-FFF2-40B4-BE49-F238E27FC236}">
                <a16:creationId xmlns:a16="http://schemas.microsoft.com/office/drawing/2014/main" id="{CF285937-F54C-3543-9408-42C24A7CE9E4}"/>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19" name="Picture 18">
            <a:extLst>
              <a:ext uri="{FF2B5EF4-FFF2-40B4-BE49-F238E27FC236}">
                <a16:creationId xmlns:a16="http://schemas.microsoft.com/office/drawing/2014/main" id="{9F3E22CB-E8BD-F143-847D-17EB995F21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0" name="Straight Connector 19">
            <a:extLst>
              <a:ext uri="{FF2B5EF4-FFF2-40B4-BE49-F238E27FC236}">
                <a16:creationId xmlns:a16="http://schemas.microsoft.com/office/drawing/2014/main" id="{9C328920-95F4-BE40-A622-20FF63E0F020}"/>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E4017D0-B1DF-8B43-889B-61E3843690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99681" y="5642432"/>
            <a:ext cx="1075087" cy="159155"/>
          </a:xfrm>
          <a:prstGeom prst="rect">
            <a:avLst/>
          </a:prstGeom>
        </p:spPr>
      </p:pic>
      <p:pic>
        <p:nvPicPr>
          <p:cNvPr id="29" name="Picture 28">
            <a:extLst>
              <a:ext uri="{FF2B5EF4-FFF2-40B4-BE49-F238E27FC236}">
                <a16:creationId xmlns:a16="http://schemas.microsoft.com/office/drawing/2014/main" id="{2F79F699-FF1C-B94A-9A28-EC7338BB9A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56249" y="5569587"/>
            <a:ext cx="1408974" cy="264887"/>
          </a:xfrm>
          <a:prstGeom prst="rect">
            <a:avLst/>
          </a:prstGeom>
        </p:spPr>
      </p:pic>
      <p:sp>
        <p:nvSpPr>
          <p:cNvPr id="30" name="Rounded Rectangle 29">
            <a:extLst>
              <a:ext uri="{FF2B5EF4-FFF2-40B4-BE49-F238E27FC236}">
                <a16:creationId xmlns:a16="http://schemas.microsoft.com/office/drawing/2014/main" id="{03319FCF-157B-EC43-A452-9120E2DBD418}"/>
              </a:ext>
            </a:extLst>
          </p:cNvPr>
          <p:cNvSpPr/>
          <p:nvPr/>
        </p:nvSpPr>
        <p:spPr>
          <a:xfrm>
            <a:off x="6827486" y="2584472"/>
            <a:ext cx="776423" cy="738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0ACD046-E289-9442-9079-45965CD3A19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95178" y="690986"/>
            <a:ext cx="1097863" cy="2110797"/>
          </a:xfrm>
          <a:prstGeom prst="rect">
            <a:avLst/>
          </a:prstGeom>
        </p:spPr>
      </p:pic>
      <p:pic>
        <p:nvPicPr>
          <p:cNvPr id="32" name="Picture 31">
            <a:extLst>
              <a:ext uri="{FF2B5EF4-FFF2-40B4-BE49-F238E27FC236}">
                <a16:creationId xmlns:a16="http://schemas.microsoft.com/office/drawing/2014/main" id="{328CC30C-8FEE-C541-B3EA-81D65E2143A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5920"/>
          <a:stretch/>
        </p:blipFill>
        <p:spPr>
          <a:xfrm>
            <a:off x="5859788" y="690986"/>
            <a:ext cx="1270287" cy="2293971"/>
          </a:xfrm>
          <a:prstGeom prst="rect">
            <a:avLst/>
          </a:prstGeom>
        </p:spPr>
      </p:pic>
      <p:sp>
        <p:nvSpPr>
          <p:cNvPr id="33" name="Rectangle 32">
            <a:extLst>
              <a:ext uri="{FF2B5EF4-FFF2-40B4-BE49-F238E27FC236}">
                <a16:creationId xmlns:a16="http://schemas.microsoft.com/office/drawing/2014/main" id="{947567B6-4982-D543-AFF2-135FD60440FA}"/>
              </a:ext>
            </a:extLst>
          </p:cNvPr>
          <p:cNvSpPr/>
          <p:nvPr/>
        </p:nvSpPr>
        <p:spPr>
          <a:xfrm>
            <a:off x="4550323" y="2704279"/>
            <a:ext cx="364271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FF75710F-06CF-5A48-88E2-912CE71555D5}"/>
              </a:ext>
            </a:extLst>
          </p:cNvPr>
          <p:cNvSpPr/>
          <p:nvPr/>
        </p:nvSpPr>
        <p:spPr>
          <a:xfrm>
            <a:off x="4808763" y="2584472"/>
            <a:ext cx="3245383" cy="738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10F6F15-8FF4-2749-A87A-5B52A38FE8F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2311" r="22822"/>
          <a:stretch/>
        </p:blipFill>
        <p:spPr>
          <a:xfrm>
            <a:off x="4963637" y="2688600"/>
            <a:ext cx="714276" cy="485970"/>
          </a:xfrm>
          <a:prstGeom prst="rect">
            <a:avLst/>
          </a:prstGeom>
        </p:spPr>
      </p:pic>
      <p:pic>
        <p:nvPicPr>
          <p:cNvPr id="36" name="Graphic 35">
            <a:extLst>
              <a:ext uri="{FF2B5EF4-FFF2-40B4-BE49-F238E27FC236}">
                <a16:creationId xmlns:a16="http://schemas.microsoft.com/office/drawing/2014/main" id="{594CA94C-A10B-434B-BFFE-0C7BD734DF5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052740" y="2704278"/>
            <a:ext cx="969750" cy="484875"/>
          </a:xfrm>
          <a:prstGeom prst="rect">
            <a:avLst/>
          </a:prstGeom>
        </p:spPr>
      </p:pic>
      <p:pic>
        <p:nvPicPr>
          <p:cNvPr id="37" name="Picture 36">
            <a:extLst>
              <a:ext uri="{FF2B5EF4-FFF2-40B4-BE49-F238E27FC236}">
                <a16:creationId xmlns:a16="http://schemas.microsoft.com/office/drawing/2014/main" id="{6E4B8980-3AF5-384C-B12B-609C49B5E9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59447" y="2670962"/>
            <a:ext cx="950271" cy="458638"/>
          </a:xfrm>
          <a:prstGeom prst="rect">
            <a:avLst/>
          </a:prstGeom>
        </p:spPr>
      </p:pic>
      <p:sp>
        <p:nvSpPr>
          <p:cNvPr id="39" name="Rectangle 38">
            <a:extLst>
              <a:ext uri="{FF2B5EF4-FFF2-40B4-BE49-F238E27FC236}">
                <a16:creationId xmlns:a16="http://schemas.microsoft.com/office/drawing/2014/main" id="{88DD1A63-B3AB-0B45-9E5B-0D458E636930}"/>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40" name="Rectangle 39">
            <a:extLst>
              <a:ext uri="{FF2B5EF4-FFF2-40B4-BE49-F238E27FC236}">
                <a16:creationId xmlns:a16="http://schemas.microsoft.com/office/drawing/2014/main" id="{DB46EE35-1500-BC43-ABD7-ADD5670B9D4E}"/>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pic>
        <p:nvPicPr>
          <p:cNvPr id="21" name="Picture 20">
            <a:extLst>
              <a:ext uri="{FF2B5EF4-FFF2-40B4-BE49-F238E27FC236}">
                <a16:creationId xmlns:a16="http://schemas.microsoft.com/office/drawing/2014/main" id="{EA8BE401-A01A-A243-B713-12868C1E96C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28265" y="3436716"/>
            <a:ext cx="3466820" cy="2055771"/>
          </a:xfrm>
          <a:prstGeom prst="rect">
            <a:avLst/>
          </a:prstGeom>
        </p:spPr>
      </p:pic>
      <p:grpSp>
        <p:nvGrpSpPr>
          <p:cNvPr id="71" name="Group 70">
            <a:extLst>
              <a:ext uri="{FF2B5EF4-FFF2-40B4-BE49-F238E27FC236}">
                <a16:creationId xmlns:a16="http://schemas.microsoft.com/office/drawing/2014/main" id="{F4E1A3F0-D9FB-AF4F-84F4-2B52FF025F9A}"/>
              </a:ext>
            </a:extLst>
          </p:cNvPr>
          <p:cNvGrpSpPr/>
          <p:nvPr/>
        </p:nvGrpSpPr>
        <p:grpSpPr>
          <a:xfrm>
            <a:off x="847428" y="3821108"/>
            <a:ext cx="263457" cy="209012"/>
            <a:chOff x="885170" y="4839829"/>
            <a:chExt cx="297678" cy="236161"/>
          </a:xfrm>
        </p:grpSpPr>
        <p:sp>
          <p:nvSpPr>
            <p:cNvPr id="72" name="Rectangle 71">
              <a:extLst>
                <a:ext uri="{FF2B5EF4-FFF2-40B4-BE49-F238E27FC236}">
                  <a16:creationId xmlns:a16="http://schemas.microsoft.com/office/drawing/2014/main" id="{98566183-05F7-1D4E-9CB2-585E2B4B1FD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689AE08-D17F-5F43-ACA4-31CA848B3E4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4" name="Group 73">
            <a:extLst>
              <a:ext uri="{FF2B5EF4-FFF2-40B4-BE49-F238E27FC236}">
                <a16:creationId xmlns:a16="http://schemas.microsoft.com/office/drawing/2014/main" id="{30566F7D-C3FA-7041-B0A6-CC3A2F2FDDBA}"/>
              </a:ext>
            </a:extLst>
          </p:cNvPr>
          <p:cNvGrpSpPr/>
          <p:nvPr/>
        </p:nvGrpSpPr>
        <p:grpSpPr>
          <a:xfrm>
            <a:off x="847428" y="4353543"/>
            <a:ext cx="263457" cy="209012"/>
            <a:chOff x="885170" y="4839829"/>
            <a:chExt cx="297678" cy="236161"/>
          </a:xfrm>
        </p:grpSpPr>
        <p:sp>
          <p:nvSpPr>
            <p:cNvPr id="75" name="Rectangle 74">
              <a:extLst>
                <a:ext uri="{FF2B5EF4-FFF2-40B4-BE49-F238E27FC236}">
                  <a16:creationId xmlns:a16="http://schemas.microsoft.com/office/drawing/2014/main" id="{C9761F2E-939A-D644-A008-08ADE597DD0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26E67A4-A1D4-CE48-8D00-8C9E54DBF81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7" name="Group 76">
            <a:extLst>
              <a:ext uri="{FF2B5EF4-FFF2-40B4-BE49-F238E27FC236}">
                <a16:creationId xmlns:a16="http://schemas.microsoft.com/office/drawing/2014/main" id="{00A85687-D4F3-6141-A802-F0C527408254}"/>
              </a:ext>
            </a:extLst>
          </p:cNvPr>
          <p:cNvGrpSpPr/>
          <p:nvPr/>
        </p:nvGrpSpPr>
        <p:grpSpPr>
          <a:xfrm>
            <a:off x="847428" y="4897553"/>
            <a:ext cx="263457" cy="209012"/>
            <a:chOff x="885170" y="4839829"/>
            <a:chExt cx="297678" cy="236161"/>
          </a:xfrm>
        </p:grpSpPr>
        <p:sp>
          <p:nvSpPr>
            <p:cNvPr id="78" name="Rectangle 77">
              <a:extLst>
                <a:ext uri="{FF2B5EF4-FFF2-40B4-BE49-F238E27FC236}">
                  <a16:creationId xmlns:a16="http://schemas.microsoft.com/office/drawing/2014/main" id="{CE445F2E-E118-4542-B2A8-14CC9DD30C87}"/>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3C50E377-5C34-C748-A25E-9FFED9838A4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0" name="Group 79">
            <a:extLst>
              <a:ext uri="{FF2B5EF4-FFF2-40B4-BE49-F238E27FC236}">
                <a16:creationId xmlns:a16="http://schemas.microsoft.com/office/drawing/2014/main" id="{331AA292-9396-844B-98FD-CBBAE6BA3967}"/>
              </a:ext>
            </a:extLst>
          </p:cNvPr>
          <p:cNvGrpSpPr/>
          <p:nvPr/>
        </p:nvGrpSpPr>
        <p:grpSpPr>
          <a:xfrm>
            <a:off x="847428" y="5464713"/>
            <a:ext cx="263457" cy="209012"/>
            <a:chOff x="885170" y="4839829"/>
            <a:chExt cx="297678" cy="236161"/>
          </a:xfrm>
        </p:grpSpPr>
        <p:sp>
          <p:nvSpPr>
            <p:cNvPr id="81" name="Rectangle 80">
              <a:extLst>
                <a:ext uri="{FF2B5EF4-FFF2-40B4-BE49-F238E27FC236}">
                  <a16:creationId xmlns:a16="http://schemas.microsoft.com/office/drawing/2014/main" id="{FB3CCF78-6027-DA4D-B793-82A7F654746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36EF46E3-EB05-874B-8F64-A4B05524FC6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350245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1C3187A3-5CB2-0A49-A6E5-3A42E7E6D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6423" y="3767755"/>
            <a:ext cx="872351" cy="504421"/>
          </a:xfrm>
          <a:prstGeom prst="rect">
            <a:avLst/>
          </a:prstGeom>
        </p:spPr>
      </p:pic>
      <p:sp>
        <p:nvSpPr>
          <p:cNvPr id="88" name="Rectangle 87">
            <a:extLst>
              <a:ext uri="{FF2B5EF4-FFF2-40B4-BE49-F238E27FC236}">
                <a16:creationId xmlns:a16="http://schemas.microsoft.com/office/drawing/2014/main" id="{7A1000CD-020A-F148-AC2F-E16C1AE5EEBF}"/>
              </a:ext>
            </a:extLst>
          </p:cNvPr>
          <p:cNvSpPr/>
          <p:nvPr/>
        </p:nvSpPr>
        <p:spPr>
          <a:xfrm>
            <a:off x="755230" y="2198290"/>
            <a:ext cx="4534831" cy="1200329"/>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IBV is the point value assigned to any of our Partner Stores products or on Shop Local</a:t>
            </a:r>
          </a:p>
        </p:txBody>
      </p:sp>
      <p:pic>
        <p:nvPicPr>
          <p:cNvPr id="41" name="Picture 2">
            <a:extLst>
              <a:ext uri="{FF2B5EF4-FFF2-40B4-BE49-F238E27FC236}">
                <a16:creationId xmlns:a16="http://schemas.microsoft.com/office/drawing/2014/main" id="{F238B6BE-2709-4B49-8650-0CE6BEF7E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0735" y="5458413"/>
            <a:ext cx="1709998" cy="56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1734F43-FB73-674E-98EA-CF6105D725F0}"/>
              </a:ext>
            </a:extLst>
          </p:cNvPr>
          <p:cNvSpPr txBox="1"/>
          <p:nvPr/>
        </p:nvSpPr>
        <p:spPr>
          <a:xfrm>
            <a:off x="3350453" y="-1764807"/>
            <a:ext cx="184731" cy="369332"/>
          </a:xfrm>
          <a:prstGeom prst="rect">
            <a:avLst/>
          </a:prstGeom>
          <a:noFill/>
        </p:spPr>
        <p:txBody>
          <a:bodyPr wrap="none" rtlCol="0">
            <a:spAutoFit/>
          </a:bodyPr>
          <a:lstStyle/>
          <a:p>
            <a:endParaRPr lang="en-US" dirty="0"/>
          </a:p>
        </p:txBody>
      </p:sp>
      <p:sp>
        <p:nvSpPr>
          <p:cNvPr id="19" name="Rectangle 18">
            <a:extLst>
              <a:ext uri="{FF2B5EF4-FFF2-40B4-BE49-F238E27FC236}">
                <a16:creationId xmlns:a16="http://schemas.microsoft.com/office/drawing/2014/main" id="{35678425-251B-3845-9DE2-E2002709C394}"/>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0" name="Picture 19">
            <a:extLst>
              <a:ext uri="{FF2B5EF4-FFF2-40B4-BE49-F238E27FC236}">
                <a16:creationId xmlns:a16="http://schemas.microsoft.com/office/drawing/2014/main" id="{8EE4733F-5DE4-4843-BE0B-1BB2364412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4" name="Straight Connector 23">
            <a:extLst>
              <a:ext uri="{FF2B5EF4-FFF2-40B4-BE49-F238E27FC236}">
                <a16:creationId xmlns:a16="http://schemas.microsoft.com/office/drawing/2014/main" id="{A878A1C4-9E1D-C74B-9CF9-B067EA21CC9E}"/>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CE95B98-AFAC-B643-A874-13B76F1B05B0}"/>
              </a:ext>
            </a:extLst>
          </p:cNvPr>
          <p:cNvSpPr/>
          <p:nvPr/>
        </p:nvSpPr>
        <p:spPr>
          <a:xfrm>
            <a:off x="781942" y="1387083"/>
            <a:ext cx="4534831" cy="461665"/>
          </a:xfrm>
          <a:prstGeom prst="rect">
            <a:avLst/>
          </a:prstGeom>
          <a:solidFill>
            <a:srgbClr val="0997B5"/>
          </a:solidFill>
        </p:spPr>
        <p:txBody>
          <a:bodyPr wrap="none" tIns="45720" rIns="91440" bIns="45720">
            <a:spAutoFit/>
          </a:bodyPr>
          <a:lstStyle/>
          <a:p>
            <a:pPr algn="ctr" defTabSz="914149"/>
            <a:r>
              <a:rPr lang="en-US" sz="2400" b="1" dirty="0">
                <a:solidFill>
                  <a:schemeClr val="bg1"/>
                </a:solidFill>
                <a:latin typeface="Calibri" panose="020F0502020204030204" pitchFamily="34" charset="0"/>
                <a:ea typeface="Helvetica Regular" charset="0"/>
                <a:cs typeface="Helvetica Regular" charset="0"/>
              </a:rPr>
              <a:t>IBV: INTERNET BUSINESS VOLUME</a:t>
            </a:r>
          </a:p>
        </p:txBody>
      </p:sp>
      <p:pic>
        <p:nvPicPr>
          <p:cNvPr id="6" name="Picture 5">
            <a:extLst>
              <a:ext uri="{FF2B5EF4-FFF2-40B4-BE49-F238E27FC236}">
                <a16:creationId xmlns:a16="http://schemas.microsoft.com/office/drawing/2014/main" id="{DF1EE81B-D861-7A42-B3AE-38C561167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00712" y="3975143"/>
            <a:ext cx="1208242" cy="298806"/>
          </a:xfrm>
          <a:prstGeom prst="rect">
            <a:avLst/>
          </a:prstGeom>
        </p:spPr>
      </p:pic>
      <p:pic>
        <p:nvPicPr>
          <p:cNvPr id="12" name="Picture 11">
            <a:extLst>
              <a:ext uri="{FF2B5EF4-FFF2-40B4-BE49-F238E27FC236}">
                <a16:creationId xmlns:a16="http://schemas.microsoft.com/office/drawing/2014/main" id="{7251B3DD-14B8-2D40-BC94-5C98868AB3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5068" y="2959498"/>
            <a:ext cx="684202" cy="684202"/>
          </a:xfrm>
          <a:prstGeom prst="rect">
            <a:avLst/>
          </a:prstGeom>
        </p:spPr>
      </p:pic>
      <p:pic>
        <p:nvPicPr>
          <p:cNvPr id="13" name="Picture 12">
            <a:extLst>
              <a:ext uri="{FF2B5EF4-FFF2-40B4-BE49-F238E27FC236}">
                <a16:creationId xmlns:a16="http://schemas.microsoft.com/office/drawing/2014/main" id="{F5A3B055-4A9A-6A41-907D-BA392D6920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8522" y="2235991"/>
            <a:ext cx="1470140" cy="386879"/>
          </a:xfrm>
          <a:prstGeom prst="rect">
            <a:avLst/>
          </a:prstGeom>
        </p:spPr>
      </p:pic>
      <p:pic>
        <p:nvPicPr>
          <p:cNvPr id="14" name="Picture 13">
            <a:extLst>
              <a:ext uri="{FF2B5EF4-FFF2-40B4-BE49-F238E27FC236}">
                <a16:creationId xmlns:a16="http://schemas.microsoft.com/office/drawing/2014/main" id="{A253FA2C-4E71-F94B-8CC7-5917AA4907E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6394" b="34635"/>
          <a:stretch/>
        </p:blipFill>
        <p:spPr>
          <a:xfrm>
            <a:off x="10403836" y="3112929"/>
            <a:ext cx="1484467" cy="430063"/>
          </a:xfrm>
          <a:prstGeom prst="rect">
            <a:avLst/>
          </a:prstGeom>
        </p:spPr>
      </p:pic>
      <p:pic>
        <p:nvPicPr>
          <p:cNvPr id="18" name="Picture 17">
            <a:extLst>
              <a:ext uri="{FF2B5EF4-FFF2-40B4-BE49-F238E27FC236}">
                <a16:creationId xmlns:a16="http://schemas.microsoft.com/office/drawing/2014/main" id="{A39273E2-04AA-344A-91FD-0F72071AC58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21746" y="2283628"/>
            <a:ext cx="1221315" cy="323996"/>
          </a:xfrm>
          <a:prstGeom prst="rect">
            <a:avLst/>
          </a:prstGeom>
        </p:spPr>
      </p:pic>
      <p:pic>
        <p:nvPicPr>
          <p:cNvPr id="36" name="Picture 35">
            <a:extLst>
              <a:ext uri="{FF2B5EF4-FFF2-40B4-BE49-F238E27FC236}">
                <a16:creationId xmlns:a16="http://schemas.microsoft.com/office/drawing/2014/main" id="{CF6B5B93-38B8-094A-BE08-4414891304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90818" y="4664233"/>
            <a:ext cx="1369139" cy="403896"/>
          </a:xfrm>
          <a:prstGeom prst="rect">
            <a:avLst/>
          </a:prstGeom>
        </p:spPr>
      </p:pic>
      <p:pic>
        <p:nvPicPr>
          <p:cNvPr id="37" name="Picture 36">
            <a:extLst>
              <a:ext uri="{FF2B5EF4-FFF2-40B4-BE49-F238E27FC236}">
                <a16:creationId xmlns:a16="http://schemas.microsoft.com/office/drawing/2014/main" id="{2AA8D19E-B518-4244-B1C3-224AA8460C9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0143" b="29262"/>
          <a:stretch/>
        </p:blipFill>
        <p:spPr>
          <a:xfrm>
            <a:off x="730202" y="4742305"/>
            <a:ext cx="1570093" cy="354092"/>
          </a:xfrm>
          <a:prstGeom prst="rect">
            <a:avLst/>
          </a:prstGeom>
        </p:spPr>
      </p:pic>
      <p:pic>
        <p:nvPicPr>
          <p:cNvPr id="40" name="Picture 39">
            <a:extLst>
              <a:ext uri="{FF2B5EF4-FFF2-40B4-BE49-F238E27FC236}">
                <a16:creationId xmlns:a16="http://schemas.microsoft.com/office/drawing/2014/main" id="{D752F2EF-AD2E-094F-A15F-628B36F477D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03836" y="4030538"/>
            <a:ext cx="1380571" cy="218130"/>
          </a:xfrm>
          <a:prstGeom prst="rect">
            <a:avLst/>
          </a:prstGeom>
        </p:spPr>
      </p:pic>
      <p:pic>
        <p:nvPicPr>
          <p:cNvPr id="43" name="Picture 42">
            <a:extLst>
              <a:ext uri="{FF2B5EF4-FFF2-40B4-BE49-F238E27FC236}">
                <a16:creationId xmlns:a16="http://schemas.microsoft.com/office/drawing/2014/main" id="{667188B7-3C96-AA43-9AD6-71AE6DE46DF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4716" y="5549792"/>
            <a:ext cx="1292263" cy="446971"/>
          </a:xfrm>
          <a:prstGeom prst="rect">
            <a:avLst/>
          </a:prstGeom>
        </p:spPr>
      </p:pic>
      <p:pic>
        <p:nvPicPr>
          <p:cNvPr id="21" name="Picture 20">
            <a:extLst>
              <a:ext uri="{FF2B5EF4-FFF2-40B4-BE49-F238E27FC236}">
                <a16:creationId xmlns:a16="http://schemas.microsoft.com/office/drawing/2014/main" id="{52A3F416-D32C-CF41-9C99-54E5973057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36641" y="2235991"/>
            <a:ext cx="941359" cy="431314"/>
          </a:xfrm>
          <a:prstGeom prst="rect">
            <a:avLst/>
          </a:prstGeom>
        </p:spPr>
      </p:pic>
      <p:pic>
        <p:nvPicPr>
          <p:cNvPr id="26" name="Picture 25">
            <a:extLst>
              <a:ext uri="{FF2B5EF4-FFF2-40B4-BE49-F238E27FC236}">
                <a16:creationId xmlns:a16="http://schemas.microsoft.com/office/drawing/2014/main" id="{4788BDC5-8AEC-9248-A95B-CADF11056E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95676" y="1455683"/>
            <a:ext cx="1522986" cy="431314"/>
          </a:xfrm>
          <a:prstGeom prst="rect">
            <a:avLst/>
          </a:prstGeom>
        </p:spPr>
      </p:pic>
      <p:pic>
        <p:nvPicPr>
          <p:cNvPr id="27" name="Picture 26">
            <a:extLst>
              <a:ext uri="{FF2B5EF4-FFF2-40B4-BE49-F238E27FC236}">
                <a16:creationId xmlns:a16="http://schemas.microsoft.com/office/drawing/2014/main" id="{0D948AE6-FF27-E049-8CD6-C2687ED985B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13056" y="1261770"/>
            <a:ext cx="1753504" cy="705159"/>
          </a:xfrm>
          <a:prstGeom prst="rect">
            <a:avLst/>
          </a:prstGeom>
        </p:spPr>
      </p:pic>
      <p:pic>
        <p:nvPicPr>
          <p:cNvPr id="30" name="Picture 29">
            <a:extLst>
              <a:ext uri="{FF2B5EF4-FFF2-40B4-BE49-F238E27FC236}">
                <a16:creationId xmlns:a16="http://schemas.microsoft.com/office/drawing/2014/main" id="{66C20AC3-FF20-8C4A-89CF-1E1A48B0954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24277" y="3075331"/>
            <a:ext cx="1646534" cy="334452"/>
          </a:xfrm>
          <a:prstGeom prst="rect">
            <a:avLst/>
          </a:prstGeom>
        </p:spPr>
      </p:pic>
      <p:pic>
        <p:nvPicPr>
          <p:cNvPr id="31" name="Picture 30">
            <a:extLst>
              <a:ext uri="{FF2B5EF4-FFF2-40B4-BE49-F238E27FC236}">
                <a16:creationId xmlns:a16="http://schemas.microsoft.com/office/drawing/2014/main" id="{CEC65A99-4A75-CA4B-A013-DBB050A788E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64454" y="4729677"/>
            <a:ext cx="872351" cy="356211"/>
          </a:xfrm>
          <a:prstGeom prst="rect">
            <a:avLst/>
          </a:prstGeom>
        </p:spPr>
      </p:pic>
      <p:pic>
        <p:nvPicPr>
          <p:cNvPr id="44" name="Picture 43">
            <a:extLst>
              <a:ext uri="{FF2B5EF4-FFF2-40B4-BE49-F238E27FC236}">
                <a16:creationId xmlns:a16="http://schemas.microsoft.com/office/drawing/2014/main" id="{6B0C818C-3536-574F-AA62-BD23D43BE57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30585" y="3830216"/>
            <a:ext cx="1437681" cy="566359"/>
          </a:xfrm>
          <a:prstGeom prst="rect">
            <a:avLst/>
          </a:prstGeom>
        </p:spPr>
      </p:pic>
      <p:pic>
        <p:nvPicPr>
          <p:cNvPr id="49" name="Picture 48">
            <a:extLst>
              <a:ext uri="{FF2B5EF4-FFF2-40B4-BE49-F238E27FC236}">
                <a16:creationId xmlns:a16="http://schemas.microsoft.com/office/drawing/2014/main" id="{45D16014-524E-344E-AC48-78E4F40EF80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39021" y="4758815"/>
            <a:ext cx="1636296" cy="364332"/>
          </a:xfrm>
          <a:prstGeom prst="rect">
            <a:avLst/>
          </a:prstGeom>
        </p:spPr>
      </p:pic>
      <p:pic>
        <p:nvPicPr>
          <p:cNvPr id="50" name="Picture 49">
            <a:extLst>
              <a:ext uri="{FF2B5EF4-FFF2-40B4-BE49-F238E27FC236}">
                <a16:creationId xmlns:a16="http://schemas.microsoft.com/office/drawing/2014/main" id="{EC55D083-989E-FC4C-B5E4-294036CB0CED}"/>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371827" y="4756549"/>
            <a:ext cx="1548484" cy="403896"/>
          </a:xfrm>
          <a:prstGeom prst="rect">
            <a:avLst/>
          </a:prstGeom>
        </p:spPr>
      </p:pic>
      <p:pic>
        <p:nvPicPr>
          <p:cNvPr id="51" name="Picture 50">
            <a:extLst>
              <a:ext uri="{FF2B5EF4-FFF2-40B4-BE49-F238E27FC236}">
                <a16:creationId xmlns:a16="http://schemas.microsoft.com/office/drawing/2014/main" id="{41AE4F0C-DF35-0D46-9CC5-C21EE8904DE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411759" y="4573881"/>
            <a:ext cx="717081" cy="769232"/>
          </a:xfrm>
          <a:prstGeom prst="rect">
            <a:avLst/>
          </a:prstGeom>
        </p:spPr>
      </p:pic>
      <p:pic>
        <p:nvPicPr>
          <p:cNvPr id="60" name="Picture 59">
            <a:extLst>
              <a:ext uri="{FF2B5EF4-FFF2-40B4-BE49-F238E27FC236}">
                <a16:creationId xmlns:a16="http://schemas.microsoft.com/office/drawing/2014/main" id="{9AAFB5FD-AAE1-6F46-8B99-EBE9D51583F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895676" y="5568771"/>
            <a:ext cx="1747615" cy="436904"/>
          </a:xfrm>
          <a:prstGeom prst="rect">
            <a:avLst/>
          </a:prstGeom>
        </p:spPr>
      </p:pic>
      <p:pic>
        <p:nvPicPr>
          <p:cNvPr id="61" name="Picture 60">
            <a:extLst>
              <a:ext uri="{FF2B5EF4-FFF2-40B4-BE49-F238E27FC236}">
                <a16:creationId xmlns:a16="http://schemas.microsoft.com/office/drawing/2014/main" id="{BD03CC0E-F2F9-CB49-880E-3EA788B5640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10798" y="3868333"/>
            <a:ext cx="1590893" cy="303264"/>
          </a:xfrm>
          <a:prstGeom prst="rect">
            <a:avLst/>
          </a:prstGeom>
        </p:spPr>
      </p:pic>
      <p:pic>
        <p:nvPicPr>
          <p:cNvPr id="62" name="Picture 61">
            <a:extLst>
              <a:ext uri="{FF2B5EF4-FFF2-40B4-BE49-F238E27FC236}">
                <a16:creationId xmlns:a16="http://schemas.microsoft.com/office/drawing/2014/main" id="{92B5B069-9780-874B-9B37-0656141CC03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411759" y="3618418"/>
            <a:ext cx="717080" cy="707040"/>
          </a:xfrm>
          <a:prstGeom prst="rect">
            <a:avLst/>
          </a:prstGeom>
        </p:spPr>
      </p:pic>
      <p:pic>
        <p:nvPicPr>
          <p:cNvPr id="3" name="Picture 2">
            <a:extLst>
              <a:ext uri="{FF2B5EF4-FFF2-40B4-BE49-F238E27FC236}">
                <a16:creationId xmlns:a16="http://schemas.microsoft.com/office/drawing/2014/main" id="{F66D405B-0FC9-CA4F-948E-8BF2BE1BB4DA}"/>
              </a:ext>
            </a:extLst>
          </p:cNvPr>
          <p:cNvPicPr>
            <a:picLocks noChangeAspect="1"/>
          </p:cNvPicPr>
          <p:nvPr/>
        </p:nvPicPr>
        <p:blipFill>
          <a:blip r:embed="rId27"/>
          <a:stretch>
            <a:fillRect/>
          </a:stretch>
        </p:blipFill>
        <p:spPr>
          <a:xfrm>
            <a:off x="10374651" y="5594908"/>
            <a:ext cx="1515504" cy="297008"/>
          </a:xfrm>
          <a:prstGeom prst="rect">
            <a:avLst/>
          </a:prstGeom>
        </p:spPr>
      </p:pic>
      <p:pic>
        <p:nvPicPr>
          <p:cNvPr id="4" name="Picture 3">
            <a:extLst>
              <a:ext uri="{FF2B5EF4-FFF2-40B4-BE49-F238E27FC236}">
                <a16:creationId xmlns:a16="http://schemas.microsoft.com/office/drawing/2014/main" id="{2E5C2C26-D7FD-1D4A-9C5A-23BCFEF920D2}"/>
              </a:ext>
            </a:extLst>
          </p:cNvPr>
          <p:cNvPicPr>
            <a:picLocks noChangeAspect="1"/>
          </p:cNvPicPr>
          <p:nvPr/>
        </p:nvPicPr>
        <p:blipFill>
          <a:blip r:embed="rId28"/>
          <a:stretch>
            <a:fillRect/>
          </a:stretch>
        </p:blipFill>
        <p:spPr>
          <a:xfrm>
            <a:off x="4329154" y="5549792"/>
            <a:ext cx="882290" cy="579370"/>
          </a:xfrm>
          <a:prstGeom prst="rect">
            <a:avLst/>
          </a:prstGeom>
        </p:spPr>
      </p:pic>
      <p:pic>
        <p:nvPicPr>
          <p:cNvPr id="7" name="Picture 6">
            <a:extLst>
              <a:ext uri="{FF2B5EF4-FFF2-40B4-BE49-F238E27FC236}">
                <a16:creationId xmlns:a16="http://schemas.microsoft.com/office/drawing/2014/main" id="{F110C8DD-174A-A44F-B832-3A78E2A5ECFD}"/>
              </a:ext>
            </a:extLst>
          </p:cNvPr>
          <p:cNvPicPr>
            <a:picLocks noChangeAspect="1"/>
          </p:cNvPicPr>
          <p:nvPr/>
        </p:nvPicPr>
        <p:blipFill>
          <a:blip r:embed="rId29"/>
          <a:stretch>
            <a:fillRect/>
          </a:stretch>
        </p:blipFill>
        <p:spPr>
          <a:xfrm>
            <a:off x="2541758" y="5315024"/>
            <a:ext cx="1326577" cy="983273"/>
          </a:xfrm>
          <a:prstGeom prst="rect">
            <a:avLst/>
          </a:prstGeom>
        </p:spPr>
      </p:pic>
      <p:pic>
        <p:nvPicPr>
          <p:cNvPr id="8" name="Picture 7">
            <a:extLst>
              <a:ext uri="{FF2B5EF4-FFF2-40B4-BE49-F238E27FC236}">
                <a16:creationId xmlns:a16="http://schemas.microsoft.com/office/drawing/2014/main" id="{3B998B4D-2BBA-FF47-B49D-1C302B266943}"/>
              </a:ext>
            </a:extLst>
          </p:cNvPr>
          <p:cNvPicPr>
            <a:picLocks noChangeAspect="1"/>
          </p:cNvPicPr>
          <p:nvPr/>
        </p:nvPicPr>
        <p:blipFill>
          <a:blip r:embed="rId30"/>
          <a:stretch>
            <a:fillRect/>
          </a:stretch>
        </p:blipFill>
        <p:spPr>
          <a:xfrm>
            <a:off x="10502596" y="1309909"/>
            <a:ext cx="1240465" cy="775291"/>
          </a:xfrm>
          <a:prstGeom prst="rect">
            <a:avLst/>
          </a:prstGeom>
        </p:spPr>
      </p:pic>
    </p:spTree>
    <p:extLst>
      <p:ext uri="{BB962C8B-B14F-4D97-AF65-F5344CB8AC3E}">
        <p14:creationId xmlns:p14="http://schemas.microsoft.com/office/powerpoint/2010/main" val="235962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794C53-2AB9-734D-9D43-D0701B1BA025}"/>
              </a:ext>
            </a:extLst>
          </p:cNvPr>
          <p:cNvPicPr>
            <a:picLocks noChangeAspect="1"/>
          </p:cNvPicPr>
          <p:nvPr/>
        </p:nvPicPr>
        <p:blipFill>
          <a:blip r:embed="rId3"/>
          <a:stretch>
            <a:fillRect/>
          </a:stretch>
        </p:blipFill>
        <p:spPr>
          <a:xfrm>
            <a:off x="1649514" y="2985387"/>
            <a:ext cx="1447275" cy="2261966"/>
          </a:xfrm>
          <a:prstGeom prst="rect">
            <a:avLst/>
          </a:prstGeom>
        </p:spPr>
      </p:pic>
      <p:pic>
        <p:nvPicPr>
          <p:cNvPr id="9" name="Picture 8">
            <a:extLst>
              <a:ext uri="{FF2B5EF4-FFF2-40B4-BE49-F238E27FC236}">
                <a16:creationId xmlns:a16="http://schemas.microsoft.com/office/drawing/2014/main" id="{E3FA7C82-2F3C-3647-BCCA-8D4D59807A80}"/>
              </a:ext>
            </a:extLst>
          </p:cNvPr>
          <p:cNvPicPr>
            <a:picLocks noChangeAspect="1"/>
          </p:cNvPicPr>
          <p:nvPr/>
        </p:nvPicPr>
        <p:blipFill>
          <a:blip r:embed="rId4"/>
          <a:stretch>
            <a:fillRect/>
          </a:stretch>
        </p:blipFill>
        <p:spPr>
          <a:xfrm>
            <a:off x="18230" y="3968657"/>
            <a:ext cx="2223257" cy="1107269"/>
          </a:xfrm>
          <a:prstGeom prst="rect">
            <a:avLst/>
          </a:prstGeom>
        </p:spPr>
      </p:pic>
      <p:pic>
        <p:nvPicPr>
          <p:cNvPr id="7" name="Picture 6">
            <a:extLst>
              <a:ext uri="{FF2B5EF4-FFF2-40B4-BE49-F238E27FC236}">
                <a16:creationId xmlns:a16="http://schemas.microsoft.com/office/drawing/2014/main" id="{F506BB59-A5F1-C142-AF32-9CB421926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7836" y="3433390"/>
            <a:ext cx="2970275" cy="1980798"/>
          </a:xfrm>
          <a:prstGeom prst="rect">
            <a:avLst/>
          </a:prstGeom>
        </p:spPr>
      </p:pic>
      <p:pic>
        <p:nvPicPr>
          <p:cNvPr id="14" name="Picture 13">
            <a:extLst>
              <a:ext uri="{FF2B5EF4-FFF2-40B4-BE49-F238E27FC236}">
                <a16:creationId xmlns:a16="http://schemas.microsoft.com/office/drawing/2014/main" id="{CB1915E2-CE04-D249-8289-E8AD76F688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2813" y="3726424"/>
            <a:ext cx="1436197" cy="1436197"/>
          </a:xfrm>
          <a:prstGeom prst="rect">
            <a:avLst/>
          </a:prstGeom>
        </p:spPr>
      </p:pic>
      <p:pic>
        <p:nvPicPr>
          <p:cNvPr id="5" name="Picture 4">
            <a:extLst>
              <a:ext uri="{FF2B5EF4-FFF2-40B4-BE49-F238E27FC236}">
                <a16:creationId xmlns:a16="http://schemas.microsoft.com/office/drawing/2014/main" id="{86216EC2-9009-BA4E-9F5A-0B7DBB6E479E}"/>
              </a:ext>
            </a:extLst>
          </p:cNvPr>
          <p:cNvPicPr>
            <a:picLocks noChangeAspect="1"/>
          </p:cNvPicPr>
          <p:nvPr/>
        </p:nvPicPr>
        <p:blipFill>
          <a:blip r:embed="rId7"/>
          <a:stretch>
            <a:fillRect/>
          </a:stretch>
        </p:blipFill>
        <p:spPr>
          <a:xfrm>
            <a:off x="2393755" y="3565992"/>
            <a:ext cx="3036757" cy="1606951"/>
          </a:xfrm>
          <a:prstGeom prst="rect">
            <a:avLst/>
          </a:prstGeom>
        </p:spPr>
      </p:pic>
      <p:pic>
        <p:nvPicPr>
          <p:cNvPr id="40" name="Picture 4" descr="Image result for partner stores">
            <a:extLst>
              <a:ext uri="{FF2B5EF4-FFF2-40B4-BE49-F238E27FC236}">
                <a16:creationId xmlns:a16="http://schemas.microsoft.com/office/drawing/2014/main" id="{5F6B57A0-8FB6-9B4A-AAFD-B238A7024D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61030" y="977250"/>
            <a:ext cx="2239691" cy="13626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F67D8C6-C7D4-E646-A8CE-4323B0FB14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8172" y="3726424"/>
            <a:ext cx="618740" cy="1382251"/>
          </a:xfrm>
          <a:prstGeom prst="rect">
            <a:avLst/>
          </a:prstGeom>
        </p:spPr>
      </p:pic>
      <p:pic>
        <p:nvPicPr>
          <p:cNvPr id="49" name="Picture 48">
            <a:extLst>
              <a:ext uri="{FF2B5EF4-FFF2-40B4-BE49-F238E27FC236}">
                <a16:creationId xmlns:a16="http://schemas.microsoft.com/office/drawing/2014/main" id="{44288970-BAFC-954A-ABC6-1E01D6C077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42877" y="3726424"/>
            <a:ext cx="618740" cy="1382250"/>
          </a:xfrm>
          <a:prstGeom prst="rect">
            <a:avLst/>
          </a:prstGeom>
          <a:ln>
            <a:noFill/>
          </a:ln>
          <a:effectLst/>
        </p:spPr>
      </p:pic>
      <p:sp>
        <p:nvSpPr>
          <p:cNvPr id="27" name="Rectangle 26">
            <a:extLst>
              <a:ext uri="{FF2B5EF4-FFF2-40B4-BE49-F238E27FC236}">
                <a16:creationId xmlns:a16="http://schemas.microsoft.com/office/drawing/2014/main" id="{7174AFFD-21B7-5041-ACA9-3C870F430409}"/>
              </a:ext>
            </a:extLst>
          </p:cNvPr>
          <p:cNvSpPr/>
          <p:nvPr/>
        </p:nvSpPr>
        <p:spPr>
          <a:xfrm>
            <a:off x="782703" y="574411"/>
            <a:ext cx="739147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Ways to create BV and IBV</a:t>
            </a:r>
          </a:p>
        </p:txBody>
      </p:sp>
      <p:sp>
        <p:nvSpPr>
          <p:cNvPr id="33" name="Rectangle 32">
            <a:extLst>
              <a:ext uri="{FF2B5EF4-FFF2-40B4-BE49-F238E27FC236}">
                <a16:creationId xmlns:a16="http://schemas.microsoft.com/office/drawing/2014/main" id="{6F47D84C-0D52-704B-BE17-FEBC48A00D4F}"/>
              </a:ext>
            </a:extLst>
          </p:cNvPr>
          <p:cNvSpPr/>
          <p:nvPr/>
        </p:nvSpPr>
        <p:spPr>
          <a:xfrm>
            <a:off x="768906" y="1248614"/>
            <a:ext cx="3914376" cy="2492990"/>
          </a:xfrm>
          <a:prstGeom prst="rect">
            <a:avLst/>
          </a:prstGeom>
        </p:spPr>
        <p:txBody>
          <a:bodyPr wrap="square">
            <a:spAutoFit/>
          </a:bodyPr>
          <a:lstStyle/>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Personal Use and Shopping</a:t>
            </a:r>
          </a:p>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Customer Sales and Shopping </a:t>
            </a:r>
          </a:p>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One-to-One Marketing</a:t>
            </a:r>
          </a:p>
          <a:p>
            <a:endParaRPr lang="en-US" sz="2400" dirty="0">
              <a:solidFill>
                <a:srgbClr val="595959"/>
              </a:solidFill>
              <a:latin typeface="Calibri" panose="020F0502020204030204" pitchFamily="34"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p:txBody>
      </p:sp>
      <p:pic>
        <p:nvPicPr>
          <p:cNvPr id="32" name="Picture 31">
            <a:extLst>
              <a:ext uri="{FF2B5EF4-FFF2-40B4-BE49-F238E27FC236}">
                <a16:creationId xmlns:a16="http://schemas.microsoft.com/office/drawing/2014/main" id="{B481186C-72A9-5941-AEF7-B3F3FC39EA9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34" name="Straight Connector 33">
            <a:extLst>
              <a:ext uri="{FF2B5EF4-FFF2-40B4-BE49-F238E27FC236}">
                <a16:creationId xmlns:a16="http://schemas.microsoft.com/office/drawing/2014/main" id="{154324CC-4B36-1D4A-98A5-2A5547368CF3}"/>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2DD8564-AC57-4147-9CE5-03D3C4A700D3}"/>
              </a:ext>
            </a:extLst>
          </p:cNvPr>
          <p:cNvSpPr txBox="1"/>
          <p:nvPr/>
        </p:nvSpPr>
        <p:spPr>
          <a:xfrm>
            <a:off x="8547837" y="2495109"/>
            <a:ext cx="2970275" cy="677108"/>
          </a:xfrm>
          <a:prstGeom prst="rect">
            <a:avLst/>
          </a:prstGeom>
          <a:solidFill>
            <a:srgbClr val="0997B5"/>
          </a:solidFill>
        </p:spPr>
        <p:txBody>
          <a:bodyPr wrap="square" tIns="182880" bIns="182880" rtlCol="0">
            <a:spAutoFit/>
          </a:bodyPr>
          <a:lstStyle/>
          <a:p>
            <a:pPr algn="ctr"/>
            <a:r>
              <a:rPr lang="en-US" sz="2000" b="1" dirty="0" err="1">
                <a:solidFill>
                  <a:schemeClr val="bg1"/>
                </a:solidFill>
                <a:latin typeface="Calibri" panose="020F0502020204030204" pitchFamily="34" charset="0"/>
                <a:cs typeface="Calibri" panose="020F0502020204030204" pitchFamily="34" charset="0"/>
              </a:rPr>
              <a:t>ShopBuddy</a:t>
            </a:r>
            <a:endParaRPr lang="en-US" sz="2000" b="1" dirty="0">
              <a:solidFill>
                <a:schemeClr val="bg1"/>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C0211D28-3785-944F-9CF7-6B5B73C2B1B9}"/>
              </a:ext>
            </a:extLst>
          </p:cNvPr>
          <p:cNvSpPr txBox="1"/>
          <p:nvPr/>
        </p:nvSpPr>
        <p:spPr>
          <a:xfrm>
            <a:off x="5203907" y="2483809"/>
            <a:ext cx="2970275"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1,000s of Partner Stores</a:t>
            </a:r>
          </a:p>
        </p:txBody>
      </p:sp>
      <p:sp>
        <p:nvSpPr>
          <p:cNvPr id="36" name="TextBox 35">
            <a:extLst>
              <a:ext uri="{FF2B5EF4-FFF2-40B4-BE49-F238E27FC236}">
                <a16:creationId xmlns:a16="http://schemas.microsoft.com/office/drawing/2014/main" id="{83B97C5B-C429-B640-ABB0-756CDFCD8A09}"/>
              </a:ext>
            </a:extLst>
          </p:cNvPr>
          <p:cNvSpPr txBox="1"/>
          <p:nvPr/>
        </p:nvSpPr>
        <p:spPr>
          <a:xfrm>
            <a:off x="782703" y="5224154"/>
            <a:ext cx="4044528"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Convert Your Spending</a:t>
            </a:r>
          </a:p>
        </p:txBody>
      </p:sp>
      <p:sp>
        <p:nvSpPr>
          <p:cNvPr id="37" name="TextBox 36">
            <a:extLst>
              <a:ext uri="{FF2B5EF4-FFF2-40B4-BE49-F238E27FC236}">
                <a16:creationId xmlns:a16="http://schemas.microsoft.com/office/drawing/2014/main" id="{34AD6046-A6CD-7A45-8DC2-3715255AC9B0}"/>
              </a:ext>
            </a:extLst>
          </p:cNvPr>
          <p:cNvSpPr txBox="1"/>
          <p:nvPr/>
        </p:nvSpPr>
        <p:spPr>
          <a:xfrm>
            <a:off x="5211831" y="5222680"/>
            <a:ext cx="2928244"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Trial Size Marketing</a:t>
            </a:r>
          </a:p>
        </p:txBody>
      </p:sp>
      <p:sp>
        <p:nvSpPr>
          <p:cNvPr id="38" name="TextBox 37">
            <a:extLst>
              <a:ext uri="{FF2B5EF4-FFF2-40B4-BE49-F238E27FC236}">
                <a16:creationId xmlns:a16="http://schemas.microsoft.com/office/drawing/2014/main" id="{7106B50E-1024-CE4F-A374-3280B4F54FE7}"/>
              </a:ext>
            </a:extLst>
          </p:cNvPr>
          <p:cNvSpPr txBox="1"/>
          <p:nvPr/>
        </p:nvSpPr>
        <p:spPr>
          <a:xfrm>
            <a:off x="8547836" y="5222680"/>
            <a:ext cx="2970275"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Online Orders &amp; Reorders</a:t>
            </a:r>
          </a:p>
        </p:txBody>
      </p:sp>
      <p:pic>
        <p:nvPicPr>
          <p:cNvPr id="12" name="Picture 11">
            <a:extLst>
              <a:ext uri="{FF2B5EF4-FFF2-40B4-BE49-F238E27FC236}">
                <a16:creationId xmlns:a16="http://schemas.microsoft.com/office/drawing/2014/main" id="{338A0AB2-066A-094C-B019-B08FE50BB58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05149" y="3670000"/>
            <a:ext cx="558379" cy="1436197"/>
          </a:xfrm>
          <a:prstGeom prst="rect">
            <a:avLst/>
          </a:prstGeom>
        </p:spPr>
      </p:pic>
      <p:pic>
        <p:nvPicPr>
          <p:cNvPr id="2" name="Picture 1">
            <a:extLst>
              <a:ext uri="{FF2B5EF4-FFF2-40B4-BE49-F238E27FC236}">
                <a16:creationId xmlns:a16="http://schemas.microsoft.com/office/drawing/2014/main" id="{3F431614-937E-224C-80C3-CBFF23CB93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38295" y="1443812"/>
            <a:ext cx="2879816" cy="664573"/>
          </a:xfrm>
          <a:prstGeom prst="rect">
            <a:avLst/>
          </a:prstGeom>
        </p:spPr>
      </p:pic>
      <p:pic>
        <p:nvPicPr>
          <p:cNvPr id="4" name="Picture 3">
            <a:extLst>
              <a:ext uri="{FF2B5EF4-FFF2-40B4-BE49-F238E27FC236}">
                <a16:creationId xmlns:a16="http://schemas.microsoft.com/office/drawing/2014/main" id="{CE10C95F-A854-9847-BAC5-C0364EB06590}"/>
              </a:ext>
            </a:extLst>
          </p:cNvPr>
          <p:cNvPicPr>
            <a:picLocks noChangeAspect="1"/>
          </p:cNvPicPr>
          <p:nvPr/>
        </p:nvPicPr>
        <p:blipFill>
          <a:blip r:embed="rId14"/>
          <a:stretch>
            <a:fillRect/>
          </a:stretch>
        </p:blipFill>
        <p:spPr>
          <a:xfrm>
            <a:off x="1226371" y="3574521"/>
            <a:ext cx="962140" cy="1511934"/>
          </a:xfrm>
          <a:prstGeom prst="rect">
            <a:avLst/>
          </a:prstGeom>
        </p:spPr>
      </p:pic>
      <p:pic>
        <p:nvPicPr>
          <p:cNvPr id="6" name="Picture 5">
            <a:extLst>
              <a:ext uri="{FF2B5EF4-FFF2-40B4-BE49-F238E27FC236}">
                <a16:creationId xmlns:a16="http://schemas.microsoft.com/office/drawing/2014/main" id="{2DBC1770-2CF0-6E4F-9D26-141FCFB99973}"/>
              </a:ext>
            </a:extLst>
          </p:cNvPr>
          <p:cNvPicPr>
            <a:picLocks noChangeAspect="1"/>
          </p:cNvPicPr>
          <p:nvPr/>
        </p:nvPicPr>
        <p:blipFill>
          <a:blip r:embed="rId15"/>
          <a:stretch>
            <a:fillRect/>
          </a:stretch>
        </p:blipFill>
        <p:spPr>
          <a:xfrm>
            <a:off x="2527262" y="3693693"/>
            <a:ext cx="709659" cy="1400886"/>
          </a:xfrm>
          <a:prstGeom prst="rect">
            <a:avLst/>
          </a:prstGeom>
        </p:spPr>
      </p:pic>
      <p:pic>
        <p:nvPicPr>
          <p:cNvPr id="8" name="Picture 7">
            <a:extLst>
              <a:ext uri="{FF2B5EF4-FFF2-40B4-BE49-F238E27FC236}">
                <a16:creationId xmlns:a16="http://schemas.microsoft.com/office/drawing/2014/main" id="{311543E1-649D-7543-BA66-804B9181D96B}"/>
              </a:ext>
            </a:extLst>
          </p:cNvPr>
          <p:cNvPicPr>
            <a:picLocks noChangeAspect="1"/>
          </p:cNvPicPr>
          <p:nvPr/>
        </p:nvPicPr>
        <p:blipFill>
          <a:blip r:embed="rId16"/>
          <a:stretch>
            <a:fillRect/>
          </a:stretch>
        </p:blipFill>
        <p:spPr>
          <a:xfrm>
            <a:off x="2945055" y="4103269"/>
            <a:ext cx="563232" cy="1075261"/>
          </a:xfrm>
          <a:prstGeom prst="rect">
            <a:avLst/>
          </a:prstGeom>
        </p:spPr>
      </p:pic>
    </p:spTree>
    <p:extLst>
      <p:ext uri="{BB962C8B-B14F-4D97-AF65-F5344CB8AC3E}">
        <p14:creationId xmlns:p14="http://schemas.microsoft.com/office/powerpoint/2010/main" val="8194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185065-D2A7-1E4B-B871-52670222251F}"/>
              </a:ext>
            </a:extLst>
          </p:cNvPr>
          <p:cNvPicPr>
            <a:picLocks noChangeAspect="1"/>
          </p:cNvPicPr>
          <p:nvPr/>
        </p:nvPicPr>
        <p:blipFill>
          <a:blip r:embed="rId2"/>
          <a:stretch>
            <a:fillRect/>
          </a:stretch>
        </p:blipFill>
        <p:spPr>
          <a:xfrm>
            <a:off x="5372757" y="574411"/>
            <a:ext cx="6706121" cy="5141360"/>
          </a:xfrm>
          <a:prstGeom prst="rect">
            <a:avLst/>
          </a:prstGeom>
        </p:spPr>
      </p:pic>
      <p:pic>
        <p:nvPicPr>
          <p:cNvPr id="27" name="Picture 26">
            <a:extLst>
              <a:ext uri="{FF2B5EF4-FFF2-40B4-BE49-F238E27FC236}">
                <a16:creationId xmlns:a16="http://schemas.microsoft.com/office/drawing/2014/main" id="{DDDB4321-5CC8-D842-AA0B-B3B64E7A9C33}"/>
              </a:ext>
            </a:extLst>
          </p:cNvPr>
          <p:cNvPicPr>
            <a:picLocks noChangeAspect="1"/>
          </p:cNvPicPr>
          <p:nvPr/>
        </p:nvPicPr>
        <p:blipFill>
          <a:blip r:embed="rId3"/>
          <a:stretch>
            <a:fillRect/>
          </a:stretch>
        </p:blipFill>
        <p:spPr>
          <a:xfrm>
            <a:off x="5372757" y="574411"/>
            <a:ext cx="6706121" cy="5141360"/>
          </a:xfrm>
          <a:prstGeom prst="rect">
            <a:avLst/>
          </a:prstGeom>
        </p:spPr>
      </p:pic>
      <p:sp>
        <p:nvSpPr>
          <p:cNvPr id="22" name="Rectangle 21">
            <a:extLst>
              <a:ext uri="{FF2B5EF4-FFF2-40B4-BE49-F238E27FC236}">
                <a16:creationId xmlns:a16="http://schemas.microsoft.com/office/drawing/2014/main" id="{12B9EAB8-E637-844A-B6C5-EB1DF14FE29F}"/>
              </a:ext>
            </a:extLst>
          </p:cNvPr>
          <p:cNvSpPr/>
          <p:nvPr/>
        </p:nvSpPr>
        <p:spPr>
          <a:xfrm>
            <a:off x="782703" y="57441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three: qualify</a:t>
            </a:r>
          </a:p>
        </p:txBody>
      </p:sp>
      <p:pic>
        <p:nvPicPr>
          <p:cNvPr id="23" name="Picture 22">
            <a:extLst>
              <a:ext uri="{FF2B5EF4-FFF2-40B4-BE49-F238E27FC236}">
                <a16:creationId xmlns:a16="http://schemas.microsoft.com/office/drawing/2014/main" id="{CA8BD358-7602-5C4F-BFBA-FF91409E304A}"/>
              </a:ext>
            </a:extLst>
          </p:cNvPr>
          <p:cNvPicPr>
            <a:picLocks noChangeAspect="1"/>
          </p:cNvPicPr>
          <p:nvPr/>
        </p:nvPicPr>
        <p:blipFill>
          <a:blip r:embed="rId4"/>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96A2A42F-7B33-5C47-9768-2B520CB979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4B66250-759C-934F-9CC1-C09574F66A87}"/>
              </a:ext>
            </a:extLst>
          </p:cNvPr>
          <p:cNvSpPr/>
          <p:nvPr/>
        </p:nvSpPr>
        <p:spPr>
          <a:xfrm>
            <a:off x="761282" y="1457683"/>
            <a:ext cx="4221684"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Qualify your Business Development Center (BDC) with 200 BV which opens both your left and right BV and IBV banks.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Once your Business Development Center has been qualified (200 BV) it will begin to accumulate BV and IBV.</a:t>
            </a:r>
          </a:p>
        </p:txBody>
      </p:sp>
    </p:spTree>
    <p:extLst>
      <p:ext uri="{BB962C8B-B14F-4D97-AF65-F5344CB8AC3E}">
        <p14:creationId xmlns:p14="http://schemas.microsoft.com/office/powerpoint/2010/main" val="42169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4FCFFD-3D2B-6E41-99BA-5320334C3646}"/>
              </a:ext>
            </a:extLst>
          </p:cNvPr>
          <p:cNvPicPr>
            <a:picLocks noChangeAspect="1"/>
          </p:cNvPicPr>
          <p:nvPr/>
        </p:nvPicPr>
        <p:blipFill>
          <a:blip r:embed="rId3"/>
          <a:stretch>
            <a:fillRect/>
          </a:stretch>
        </p:blipFill>
        <p:spPr>
          <a:xfrm>
            <a:off x="782702" y="2099846"/>
            <a:ext cx="10696725" cy="3647371"/>
          </a:xfrm>
          <a:prstGeom prst="rect">
            <a:avLst/>
          </a:prstGeom>
        </p:spPr>
      </p:pic>
      <p:sp>
        <p:nvSpPr>
          <p:cNvPr id="28" name="Rectangle 27">
            <a:extLst>
              <a:ext uri="{FF2B5EF4-FFF2-40B4-BE49-F238E27FC236}">
                <a16:creationId xmlns:a16="http://schemas.microsoft.com/office/drawing/2014/main" id="{DA639A40-35B7-D34E-90E5-0CF13ABAA4E7}"/>
              </a:ext>
            </a:extLst>
          </p:cNvPr>
          <p:cNvSpPr/>
          <p:nvPr/>
        </p:nvSpPr>
        <p:spPr>
          <a:xfrm>
            <a:off x="6118654" y="3921370"/>
            <a:ext cx="5360773" cy="182584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9" name="Rectangle 28">
            <a:extLst>
              <a:ext uri="{FF2B5EF4-FFF2-40B4-BE49-F238E27FC236}">
                <a16:creationId xmlns:a16="http://schemas.microsoft.com/office/drawing/2014/main" id="{58341D73-CED9-AF47-B9B7-BC43C555A745}"/>
              </a:ext>
            </a:extLst>
          </p:cNvPr>
          <p:cNvSpPr/>
          <p:nvPr/>
        </p:nvSpPr>
        <p:spPr>
          <a:xfrm>
            <a:off x="8291145" y="4012359"/>
            <a:ext cx="3188281" cy="533264"/>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30" name="Picture 29">
            <a:extLst>
              <a:ext uri="{FF2B5EF4-FFF2-40B4-BE49-F238E27FC236}">
                <a16:creationId xmlns:a16="http://schemas.microsoft.com/office/drawing/2014/main" id="{2EE8B2AE-977E-824B-BD6E-4FEBF87E2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3842" y="4160120"/>
            <a:ext cx="2710545" cy="1462136"/>
          </a:xfrm>
          <a:prstGeom prst="rect">
            <a:avLst/>
          </a:prstGeom>
        </p:spPr>
      </p:pic>
      <p:pic>
        <p:nvPicPr>
          <p:cNvPr id="31" name="Picture 30">
            <a:extLst>
              <a:ext uri="{FF2B5EF4-FFF2-40B4-BE49-F238E27FC236}">
                <a16:creationId xmlns:a16="http://schemas.microsoft.com/office/drawing/2014/main" id="{3A97B827-9437-BA47-977C-EC298FA664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1175" y="4160120"/>
            <a:ext cx="2078251" cy="1561861"/>
          </a:xfrm>
          <a:prstGeom prst="rect">
            <a:avLst/>
          </a:prstGeom>
        </p:spPr>
      </p:pic>
      <p:pic>
        <p:nvPicPr>
          <p:cNvPr id="32" name="Picture 31">
            <a:extLst>
              <a:ext uri="{FF2B5EF4-FFF2-40B4-BE49-F238E27FC236}">
                <a16:creationId xmlns:a16="http://schemas.microsoft.com/office/drawing/2014/main" id="{69969C39-D5D3-A349-ADB8-BC246FEB9C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5413" y="3616554"/>
            <a:ext cx="2206866" cy="1247148"/>
          </a:xfrm>
          <a:prstGeom prst="rect">
            <a:avLst/>
          </a:prstGeom>
        </p:spPr>
      </p:pic>
      <p:pic>
        <p:nvPicPr>
          <p:cNvPr id="103" name="Picture 102">
            <a:extLst>
              <a:ext uri="{FF2B5EF4-FFF2-40B4-BE49-F238E27FC236}">
                <a16:creationId xmlns:a16="http://schemas.microsoft.com/office/drawing/2014/main" id="{00F590A8-87FD-6C4A-B380-C0E72217C5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9570597" y="5114028"/>
            <a:ext cx="1156426" cy="627676"/>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12B9EAB8-E637-844A-B6C5-EB1DF14FE29F}"/>
              </a:ext>
            </a:extLst>
          </p:cNvPr>
          <p:cNvSpPr/>
          <p:nvPr/>
        </p:nvSpPr>
        <p:spPr>
          <a:xfrm>
            <a:off x="782703" y="57441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three: qualify</a:t>
            </a:r>
          </a:p>
        </p:txBody>
      </p:sp>
      <p:pic>
        <p:nvPicPr>
          <p:cNvPr id="23" name="Picture 22">
            <a:extLst>
              <a:ext uri="{FF2B5EF4-FFF2-40B4-BE49-F238E27FC236}">
                <a16:creationId xmlns:a16="http://schemas.microsoft.com/office/drawing/2014/main" id="{CA8BD358-7602-5C4F-BFBA-FF91409E30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96A2A42F-7B33-5C47-9768-2B520CB979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D2909D-EC73-6141-A075-6F8BCFB409DE}"/>
              </a:ext>
            </a:extLst>
          </p:cNvPr>
          <p:cNvSpPr/>
          <p:nvPr/>
        </p:nvSpPr>
        <p:spPr>
          <a:xfrm>
            <a:off x="782702" y="1298903"/>
            <a:ext cx="10689577" cy="461665"/>
          </a:xfrm>
          <a:prstGeom prst="rect">
            <a:avLst/>
          </a:prstGeom>
          <a:solidFill>
            <a:srgbClr val="0997B5"/>
          </a:solidFill>
        </p:spPr>
        <p:txBody>
          <a:bodyPr wrap="square">
            <a:spAutoFit/>
          </a:bodyPr>
          <a:lstStyle/>
          <a:p>
            <a:pPr>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Helvetica Regular" charset="0"/>
                <a:cs typeface="Calibri" panose="020F0502020204030204" pitchFamily="34" charset="0"/>
              </a:rPr>
              <a:t>Fast Start Program: </a:t>
            </a:r>
            <a:r>
              <a:rPr lang="en-US" sz="2400" dirty="0">
                <a:solidFill>
                  <a:schemeClr val="bg1"/>
                </a:solidFill>
                <a:latin typeface="Calibri" panose="020F0502020204030204" pitchFamily="34" charset="0"/>
                <a:cs typeface="Calibri" panose="020F0502020204030204" pitchFamily="34" charset="0"/>
              </a:rPr>
              <a:t>$399 + Tax with Free Shipping   </a:t>
            </a:r>
            <a:r>
              <a:rPr lang="en-US" sz="1600" dirty="0">
                <a:solidFill>
                  <a:schemeClr val="bg1"/>
                </a:solidFill>
                <a:latin typeface="Calibri" panose="020F0502020204030204" pitchFamily="34" charset="0"/>
                <a:cs typeface="Calibri" panose="020F0502020204030204" pitchFamily="34" charset="0"/>
              </a:rPr>
              <a:t>(Includes $129.95 Subscription Fee) </a:t>
            </a:r>
            <a:endParaRPr kumimoji="0" lang="en-US" sz="1600" u="none" strike="noStrike" kern="1200" cap="none" spc="0" normalizeH="0" baseline="0" noProof="0" dirty="0">
              <a:ln>
                <a:noFill/>
              </a:ln>
              <a:solidFill>
                <a:schemeClr val="bg1"/>
              </a:solidFill>
              <a:effectLst/>
              <a:uLnTx/>
              <a:uFillTx/>
              <a:latin typeface="Calibri" panose="020F0502020204030204" pitchFamily="34" charset="0"/>
              <a:ea typeface="Helvetica Regular" charset="0"/>
              <a:cs typeface="Calibri" panose="020F0502020204030204" pitchFamily="34" charset="0"/>
            </a:endParaRPr>
          </a:p>
        </p:txBody>
      </p:sp>
    </p:spTree>
    <p:extLst>
      <p:ext uri="{BB962C8B-B14F-4D97-AF65-F5344CB8AC3E}">
        <p14:creationId xmlns:p14="http://schemas.microsoft.com/office/powerpoint/2010/main" val="1365443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1FAB82-3FF9-6A4A-8A18-579E3ED7C13C}"/>
              </a:ext>
            </a:extLst>
          </p:cNvPr>
          <p:cNvPicPr>
            <a:picLocks noChangeAspect="1"/>
          </p:cNvPicPr>
          <p:nvPr/>
        </p:nvPicPr>
        <p:blipFill>
          <a:blip r:embed="rId3"/>
          <a:stretch>
            <a:fillRect/>
          </a:stretch>
        </p:blipFill>
        <p:spPr>
          <a:xfrm>
            <a:off x="0" y="1045028"/>
            <a:ext cx="12192000" cy="6858000"/>
          </a:xfrm>
          <a:prstGeom prst="rect">
            <a:avLst/>
          </a:prstGeom>
        </p:spPr>
      </p:pic>
      <p:pic>
        <p:nvPicPr>
          <p:cNvPr id="3" name="Picture 2">
            <a:extLst>
              <a:ext uri="{FF2B5EF4-FFF2-40B4-BE49-F238E27FC236}">
                <a16:creationId xmlns:a16="http://schemas.microsoft.com/office/drawing/2014/main" id="{8849D083-6CEF-B342-83A5-B64F7D071BBE}"/>
              </a:ext>
            </a:extLst>
          </p:cNvPr>
          <p:cNvPicPr>
            <a:picLocks noChangeAspect="1"/>
          </p:cNvPicPr>
          <p:nvPr/>
        </p:nvPicPr>
        <p:blipFill>
          <a:blip r:embed="rId4"/>
          <a:stretch>
            <a:fillRect/>
          </a:stretch>
        </p:blipFill>
        <p:spPr>
          <a:xfrm>
            <a:off x="0" y="1045028"/>
            <a:ext cx="12192000" cy="6858000"/>
          </a:xfrm>
          <a:prstGeom prst="rect">
            <a:avLst/>
          </a:prstGeom>
        </p:spPr>
      </p:pic>
      <p:pic>
        <p:nvPicPr>
          <p:cNvPr id="7" name="Picture 6">
            <a:extLst>
              <a:ext uri="{FF2B5EF4-FFF2-40B4-BE49-F238E27FC236}">
                <a16:creationId xmlns:a16="http://schemas.microsoft.com/office/drawing/2014/main" id="{FC60BC0E-60B1-8943-9BD4-99BFED8DA864}"/>
              </a:ext>
            </a:extLst>
          </p:cNvPr>
          <p:cNvPicPr>
            <a:picLocks noChangeAspect="1"/>
          </p:cNvPicPr>
          <p:nvPr/>
        </p:nvPicPr>
        <p:blipFill>
          <a:blip r:embed="rId5"/>
          <a:stretch>
            <a:fillRect/>
          </a:stretch>
        </p:blipFill>
        <p:spPr>
          <a:xfrm>
            <a:off x="0" y="1045028"/>
            <a:ext cx="12192000" cy="6858000"/>
          </a:xfrm>
          <a:prstGeom prst="rect">
            <a:avLst/>
          </a:prstGeom>
        </p:spPr>
      </p:pic>
      <p:cxnSp>
        <p:nvCxnSpPr>
          <p:cNvPr id="12" name="Straight Arrow Connector 11">
            <a:extLst>
              <a:ext uri="{FF2B5EF4-FFF2-40B4-BE49-F238E27FC236}">
                <a16:creationId xmlns:a16="http://schemas.microsoft.com/office/drawing/2014/main" id="{AF3DB339-5A86-B94A-909D-0FE6C35ADBC5}"/>
              </a:ext>
            </a:extLst>
          </p:cNvPr>
          <p:cNvCxnSpPr/>
          <p:nvPr/>
        </p:nvCxnSpPr>
        <p:spPr>
          <a:xfrm>
            <a:off x="6096000" y="3448948"/>
            <a:ext cx="0" cy="2636322"/>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95D13F8-E91A-FE4B-B11C-7D52660012A0}"/>
              </a:ext>
            </a:extLst>
          </p:cNvPr>
          <p:cNvSpPr>
            <a:spLocks noChangeArrowheads="1"/>
          </p:cNvSpPr>
          <p:nvPr/>
        </p:nvSpPr>
        <p:spPr bwMode="auto">
          <a:xfrm>
            <a:off x="782703" y="809358"/>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Personally partner (sponsor) and place one qualified </a:t>
            </a:r>
            <a:r>
              <a:rPr kumimoji="0" lang="en-US" sz="2000" b="0" i="0" u="none" strike="noStrike" kern="1200" cap="none" spc="0" normalizeH="0" baseline="0" noProof="0" dirty="0" err="1">
                <a:ln>
                  <a:noFill/>
                </a:ln>
                <a:solidFill>
                  <a:srgbClr val="767171"/>
                </a:solidFill>
                <a:effectLst/>
                <a:uLnTx/>
                <a:uFillTx/>
                <a:latin typeface="Calibri" panose="020F0502020204030204" pitchFamily="34" charset="0"/>
                <a:ea typeface="+mn-ea"/>
                <a:cs typeface="Calibri" panose="020F0502020204030204" pitchFamily="34" charset="0"/>
              </a:rPr>
              <a:t>UnFranchise</a:t>
            </a: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Owner in your left and right organizations to be eligible to earn commissions.</a:t>
            </a:r>
          </a:p>
        </p:txBody>
      </p:sp>
      <p:sp>
        <p:nvSpPr>
          <p:cNvPr id="10" name="Rectangle 9">
            <a:extLst>
              <a:ext uri="{FF2B5EF4-FFF2-40B4-BE49-F238E27FC236}">
                <a16:creationId xmlns:a16="http://schemas.microsoft.com/office/drawing/2014/main" id="{B5D2CF58-D967-0742-A62A-E30FDFA8E596}"/>
              </a:ext>
            </a:extLst>
          </p:cNvPr>
          <p:cNvSpPr/>
          <p:nvPr/>
        </p:nvSpPr>
        <p:spPr>
          <a:xfrm>
            <a:off x="782703" y="33874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four: Activate</a:t>
            </a:r>
          </a:p>
        </p:txBody>
      </p:sp>
      <p:cxnSp>
        <p:nvCxnSpPr>
          <p:cNvPr id="11" name="Straight Connector 10">
            <a:extLst>
              <a:ext uri="{FF2B5EF4-FFF2-40B4-BE49-F238E27FC236}">
                <a16:creationId xmlns:a16="http://schemas.microsoft.com/office/drawing/2014/main" id="{ED63E62C-BE2A-4641-87B1-7F13C1D8618E}"/>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51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737E4F1-966B-3F4C-8630-D269EE05B922}"/>
              </a:ext>
            </a:extLst>
          </p:cNvPr>
          <p:cNvPicPr>
            <a:picLocks noChangeAspect="1"/>
          </p:cNvPicPr>
          <p:nvPr/>
        </p:nvPicPr>
        <p:blipFill>
          <a:blip r:embed="rId2"/>
          <a:stretch>
            <a:fillRect/>
          </a:stretch>
        </p:blipFill>
        <p:spPr>
          <a:xfrm>
            <a:off x="0" y="-306108"/>
            <a:ext cx="12192000" cy="6858000"/>
          </a:xfrm>
          <a:prstGeom prst="rect">
            <a:avLst/>
          </a:prstGeom>
        </p:spPr>
      </p:pic>
      <p:pic>
        <p:nvPicPr>
          <p:cNvPr id="39" name="Picture 38">
            <a:extLst>
              <a:ext uri="{FF2B5EF4-FFF2-40B4-BE49-F238E27FC236}">
                <a16:creationId xmlns:a16="http://schemas.microsoft.com/office/drawing/2014/main" id="{AA381E95-297C-FE46-BBCD-05A0A2C6FB58}"/>
              </a:ext>
            </a:extLst>
          </p:cNvPr>
          <p:cNvPicPr>
            <a:picLocks noChangeAspect="1"/>
          </p:cNvPicPr>
          <p:nvPr/>
        </p:nvPicPr>
        <p:blipFill>
          <a:blip r:embed="rId3"/>
          <a:stretch>
            <a:fillRect/>
          </a:stretch>
        </p:blipFill>
        <p:spPr>
          <a:xfrm>
            <a:off x="0" y="-306108"/>
            <a:ext cx="12192000" cy="6858000"/>
          </a:xfrm>
          <a:prstGeom prst="rect">
            <a:avLst/>
          </a:prstGeom>
        </p:spPr>
      </p:pic>
      <p:pic>
        <p:nvPicPr>
          <p:cNvPr id="25" name="Picture 24">
            <a:extLst>
              <a:ext uri="{FF2B5EF4-FFF2-40B4-BE49-F238E27FC236}">
                <a16:creationId xmlns:a16="http://schemas.microsoft.com/office/drawing/2014/main" id="{89D9A300-367D-D643-AF36-2B5D2590CA41}"/>
              </a:ext>
            </a:extLst>
          </p:cNvPr>
          <p:cNvPicPr>
            <a:picLocks noChangeAspect="1"/>
          </p:cNvPicPr>
          <p:nvPr/>
        </p:nvPicPr>
        <p:blipFill>
          <a:blip r:embed="rId4"/>
          <a:stretch>
            <a:fillRect/>
          </a:stretch>
        </p:blipFill>
        <p:spPr>
          <a:xfrm>
            <a:off x="0" y="-306108"/>
            <a:ext cx="12192000" cy="6858000"/>
          </a:xfrm>
          <a:prstGeom prst="rect">
            <a:avLst/>
          </a:prstGeom>
        </p:spPr>
      </p:pic>
      <p:pic>
        <p:nvPicPr>
          <p:cNvPr id="27" name="Picture 26">
            <a:extLst>
              <a:ext uri="{FF2B5EF4-FFF2-40B4-BE49-F238E27FC236}">
                <a16:creationId xmlns:a16="http://schemas.microsoft.com/office/drawing/2014/main" id="{A0786771-3A88-EE48-A716-C085664F7736}"/>
              </a:ext>
            </a:extLst>
          </p:cNvPr>
          <p:cNvPicPr>
            <a:picLocks noChangeAspect="1"/>
          </p:cNvPicPr>
          <p:nvPr/>
        </p:nvPicPr>
        <p:blipFill>
          <a:blip r:embed="rId5"/>
          <a:stretch>
            <a:fillRect/>
          </a:stretch>
        </p:blipFill>
        <p:spPr>
          <a:xfrm>
            <a:off x="0" y="-306108"/>
            <a:ext cx="12192000" cy="6858000"/>
          </a:xfrm>
          <a:prstGeom prst="rect">
            <a:avLst/>
          </a:prstGeom>
        </p:spPr>
      </p:pic>
      <p:pic>
        <p:nvPicPr>
          <p:cNvPr id="29" name="Picture 28">
            <a:extLst>
              <a:ext uri="{FF2B5EF4-FFF2-40B4-BE49-F238E27FC236}">
                <a16:creationId xmlns:a16="http://schemas.microsoft.com/office/drawing/2014/main" id="{9619D335-D449-1848-BAA8-3FCBCE9255B9}"/>
              </a:ext>
            </a:extLst>
          </p:cNvPr>
          <p:cNvPicPr>
            <a:picLocks noChangeAspect="1"/>
          </p:cNvPicPr>
          <p:nvPr/>
        </p:nvPicPr>
        <p:blipFill>
          <a:blip r:embed="rId6"/>
          <a:stretch>
            <a:fillRect/>
          </a:stretch>
        </p:blipFill>
        <p:spPr>
          <a:xfrm>
            <a:off x="0" y="-306108"/>
            <a:ext cx="12192000" cy="6858000"/>
          </a:xfrm>
          <a:prstGeom prst="rect">
            <a:avLst/>
          </a:prstGeom>
        </p:spPr>
      </p:pic>
      <p:pic>
        <p:nvPicPr>
          <p:cNvPr id="37" name="Picture 36">
            <a:extLst>
              <a:ext uri="{FF2B5EF4-FFF2-40B4-BE49-F238E27FC236}">
                <a16:creationId xmlns:a16="http://schemas.microsoft.com/office/drawing/2014/main" id="{4F2D27A1-85FC-F641-9703-46BEE99CE610}"/>
              </a:ext>
            </a:extLst>
          </p:cNvPr>
          <p:cNvPicPr>
            <a:picLocks noChangeAspect="1"/>
          </p:cNvPicPr>
          <p:nvPr/>
        </p:nvPicPr>
        <p:blipFill>
          <a:blip r:embed="rId7"/>
          <a:stretch>
            <a:fillRect/>
          </a:stretch>
        </p:blipFill>
        <p:spPr>
          <a:xfrm>
            <a:off x="0" y="-306108"/>
            <a:ext cx="12192000" cy="6858000"/>
          </a:xfrm>
          <a:prstGeom prst="rect">
            <a:avLst/>
          </a:prstGeom>
        </p:spPr>
      </p:pic>
      <p:pic>
        <p:nvPicPr>
          <p:cNvPr id="40" name="Picture 39">
            <a:extLst>
              <a:ext uri="{FF2B5EF4-FFF2-40B4-BE49-F238E27FC236}">
                <a16:creationId xmlns:a16="http://schemas.microsoft.com/office/drawing/2014/main" id="{9A92B03B-F907-4B48-9DDB-1BDA6B254CE8}"/>
              </a:ext>
            </a:extLst>
          </p:cNvPr>
          <p:cNvPicPr>
            <a:picLocks noChangeAspect="1"/>
          </p:cNvPicPr>
          <p:nvPr/>
        </p:nvPicPr>
        <p:blipFill>
          <a:blip r:embed="rId8"/>
          <a:stretch>
            <a:fillRect/>
          </a:stretch>
        </p:blipFill>
        <p:spPr>
          <a:xfrm>
            <a:off x="0" y="-306108"/>
            <a:ext cx="12192000" cy="6858000"/>
          </a:xfrm>
          <a:prstGeom prst="rect">
            <a:avLst/>
          </a:prstGeom>
        </p:spPr>
      </p:pic>
      <p:sp>
        <p:nvSpPr>
          <p:cNvPr id="31" name="Rectangle 30">
            <a:extLst>
              <a:ext uri="{FF2B5EF4-FFF2-40B4-BE49-F238E27FC236}">
                <a16:creationId xmlns:a16="http://schemas.microsoft.com/office/drawing/2014/main" id="{415482F8-6E8C-C14E-AF5E-6C056697BA25}"/>
              </a:ext>
            </a:extLst>
          </p:cNvPr>
          <p:cNvSpPr/>
          <p:nvPr/>
        </p:nvSpPr>
        <p:spPr>
          <a:xfrm>
            <a:off x="3897930"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2. CREATE</a:t>
            </a:r>
          </a:p>
        </p:txBody>
      </p:sp>
      <p:sp>
        <p:nvSpPr>
          <p:cNvPr id="34" name="Rectangle 33">
            <a:extLst>
              <a:ext uri="{FF2B5EF4-FFF2-40B4-BE49-F238E27FC236}">
                <a16:creationId xmlns:a16="http://schemas.microsoft.com/office/drawing/2014/main" id="{ABB36553-12EC-7A43-96A6-9458B10DDE10}"/>
              </a:ext>
            </a:extLst>
          </p:cNvPr>
          <p:cNvSpPr/>
          <p:nvPr/>
        </p:nvSpPr>
        <p:spPr>
          <a:xfrm>
            <a:off x="1513612"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1. APPLY</a:t>
            </a:r>
          </a:p>
        </p:txBody>
      </p:sp>
      <p:sp>
        <p:nvSpPr>
          <p:cNvPr id="36" name="Rectangle 35">
            <a:extLst>
              <a:ext uri="{FF2B5EF4-FFF2-40B4-BE49-F238E27FC236}">
                <a16:creationId xmlns:a16="http://schemas.microsoft.com/office/drawing/2014/main" id="{BEF8820C-B167-DB47-A98C-630785079A49}"/>
              </a:ext>
            </a:extLst>
          </p:cNvPr>
          <p:cNvSpPr/>
          <p:nvPr/>
        </p:nvSpPr>
        <p:spPr>
          <a:xfrm>
            <a:off x="6282247"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3. QUALIFY</a:t>
            </a:r>
          </a:p>
        </p:txBody>
      </p:sp>
      <p:sp>
        <p:nvSpPr>
          <p:cNvPr id="35" name="Rectangle 34">
            <a:extLst>
              <a:ext uri="{FF2B5EF4-FFF2-40B4-BE49-F238E27FC236}">
                <a16:creationId xmlns:a16="http://schemas.microsoft.com/office/drawing/2014/main" id="{512E4A55-115B-0A47-B589-ACE2057A8CB7}"/>
              </a:ext>
            </a:extLst>
          </p:cNvPr>
          <p:cNvSpPr/>
          <p:nvPr/>
        </p:nvSpPr>
        <p:spPr>
          <a:xfrm>
            <a:off x="8666565" y="5383295"/>
            <a:ext cx="2055978"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4. ACTIVATE</a:t>
            </a:r>
          </a:p>
        </p:txBody>
      </p:sp>
      <p:sp>
        <p:nvSpPr>
          <p:cNvPr id="42" name="TextBox 41">
            <a:extLst>
              <a:ext uri="{FF2B5EF4-FFF2-40B4-BE49-F238E27FC236}">
                <a16:creationId xmlns:a16="http://schemas.microsoft.com/office/drawing/2014/main" id="{E2EB6B3F-AA45-2E49-83B7-8969ED3D4A48}"/>
              </a:ext>
            </a:extLst>
          </p:cNvPr>
          <p:cNvSpPr txBox="1"/>
          <p:nvPr/>
        </p:nvSpPr>
        <p:spPr>
          <a:xfrm>
            <a:off x="2218706" y="6182560"/>
            <a:ext cx="7754587" cy="384721"/>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w="3175">
                  <a:noFill/>
                </a:ln>
                <a:solidFill>
                  <a:srgbClr val="767171"/>
                </a:solidFill>
                <a:effectLst/>
                <a:uLnTx/>
                <a:uFillTx/>
                <a:latin typeface="Calibri" panose="020F0502020204030204" pitchFamily="34" charset="0"/>
                <a:ea typeface="+mn-ea"/>
                <a:cs typeface="Calibri" panose="020F0502020204030204" pitchFamily="34" charset="0"/>
              </a:rPr>
              <a:t>Gray</a:t>
            </a:r>
            <a:r>
              <a:rPr kumimoji="0" lang="en-US" sz="1900" b="0" i="0" u="none" strike="noStrike" kern="1200" cap="none" spc="0" normalizeH="0" baseline="0" noProof="0" dirty="0">
                <a:ln>
                  <a:noFill/>
                </a:ln>
                <a:solidFill>
                  <a:srgbClr val="5888B4"/>
                </a:solidFill>
                <a:effectLst/>
                <a:uLnTx/>
                <a:uFillTx/>
                <a:latin typeface="Calibri" panose="020F0502020204030204" pitchFamily="34" charset="0"/>
                <a:ea typeface="+mn-ea"/>
                <a:cs typeface="Calibri" panose="020F0502020204030204" pitchFamily="34" charset="0"/>
              </a:rPr>
              <a:t> </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indicates personally sponsored </a:t>
            </a:r>
            <a:r>
              <a:rPr kumimoji="0" lang="en-US" sz="19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a:t>
            </a:r>
          </a:p>
        </p:txBody>
      </p:sp>
      <p:cxnSp>
        <p:nvCxnSpPr>
          <p:cNvPr id="22" name="Straight Arrow Connector 21">
            <a:extLst>
              <a:ext uri="{FF2B5EF4-FFF2-40B4-BE49-F238E27FC236}">
                <a16:creationId xmlns:a16="http://schemas.microsoft.com/office/drawing/2014/main" id="{DCDA4465-3827-F849-9862-110C196B8A88}"/>
              </a:ext>
            </a:extLst>
          </p:cNvPr>
          <p:cNvCxnSpPr>
            <a:cxnSpLocks/>
          </p:cNvCxnSpPr>
          <p:nvPr/>
        </p:nvCxnSpPr>
        <p:spPr>
          <a:xfrm>
            <a:off x="6070948" y="2531533"/>
            <a:ext cx="0" cy="302260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481FC97-A55F-4640-92BD-38D634E78637}"/>
              </a:ext>
            </a:extLst>
          </p:cNvPr>
          <p:cNvSpPr/>
          <p:nvPr/>
        </p:nvSpPr>
        <p:spPr>
          <a:xfrm>
            <a:off x="782703" y="338741"/>
            <a:ext cx="90777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5 – TEACH, MANAGE AND SUPPORT OTHERS</a:t>
            </a:r>
          </a:p>
        </p:txBody>
      </p:sp>
      <p:cxnSp>
        <p:nvCxnSpPr>
          <p:cNvPr id="26" name="Straight Connector 25">
            <a:extLst>
              <a:ext uri="{FF2B5EF4-FFF2-40B4-BE49-F238E27FC236}">
                <a16:creationId xmlns:a16="http://schemas.microsoft.com/office/drawing/2014/main" id="{CB9321CE-AD65-F34F-AFD1-09F8E2AF6CC5}"/>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6" grpId="0"/>
      <p:bldP spid="35"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477BD-B98E-1E47-ABA7-57E0AE24435A}"/>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7655762-000F-6F45-B89B-4632B5318B65}"/>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DC525F9-426C-3D41-81C5-BF8209F50A12}"/>
              </a:ext>
            </a:extLst>
          </p:cNvPr>
          <p:cNvPicPr>
            <a:picLocks noChangeAspect="1"/>
          </p:cNvPicPr>
          <p:nvPr/>
        </p:nvPicPr>
        <p:blipFill>
          <a:blip r:embed="rId4"/>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79BF0C2-E95B-984F-9D9A-AF9104D789ED}"/>
              </a:ext>
            </a:extLst>
          </p:cNvPr>
          <p:cNvPicPr>
            <a:picLocks noChangeAspect="1"/>
          </p:cNvPicPr>
          <p:nvPr/>
        </p:nvPicPr>
        <p:blipFill>
          <a:blip r:embed="rId5"/>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032C3B4-881A-7248-8542-78EEBC1B8178}"/>
              </a:ext>
            </a:extLst>
          </p:cNvPr>
          <p:cNvPicPr>
            <a:picLocks noChangeAspect="1"/>
          </p:cNvPicPr>
          <p:nvPr/>
        </p:nvPicPr>
        <p:blipFill>
          <a:blip r:embed="rId6"/>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AB4CA986-1177-F64F-8F5C-63C88A79F867}"/>
              </a:ext>
            </a:extLst>
          </p:cNvPr>
          <p:cNvPicPr>
            <a:picLocks noChangeAspect="1"/>
          </p:cNvPicPr>
          <p:nvPr/>
        </p:nvPicPr>
        <p:blipFill>
          <a:blip r:embed="rId7"/>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1254A0FC-0E5D-AB47-B64A-4B4F86E6F2AE}"/>
              </a:ext>
            </a:extLst>
          </p:cNvPr>
          <p:cNvPicPr>
            <a:picLocks noChangeAspect="1"/>
          </p:cNvPicPr>
          <p:nvPr/>
        </p:nvPicPr>
        <p:blipFill>
          <a:blip r:embed="rId8"/>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F22D93A0-6E1A-2543-93EC-86998857B917}"/>
              </a:ext>
            </a:extLst>
          </p:cNvPr>
          <p:cNvPicPr>
            <a:picLocks noChangeAspect="1"/>
          </p:cNvPicPr>
          <p:nvPr/>
        </p:nvPicPr>
        <p:blipFill>
          <a:blip r:embed="rId9"/>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5CFF6630-1866-654A-820B-806034574411}"/>
              </a:ext>
            </a:extLst>
          </p:cNvPr>
          <p:cNvPicPr>
            <a:picLocks noChangeAspect="1"/>
          </p:cNvPicPr>
          <p:nvPr/>
        </p:nvPicPr>
        <p:blipFill>
          <a:blip r:embed="rId10"/>
          <a:stretch>
            <a:fillRect/>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B46334D6-00F6-7B41-98A5-76EE46F39DBF}"/>
              </a:ext>
            </a:extLst>
          </p:cNvPr>
          <p:cNvPicPr>
            <a:picLocks noChangeAspect="1"/>
          </p:cNvPicPr>
          <p:nvPr/>
        </p:nvPicPr>
        <p:blipFill>
          <a:blip r:embed="rId11"/>
          <a:stretch>
            <a:fillRect/>
          </a:stretch>
        </p:blipFill>
        <p:spPr>
          <a:xfrm>
            <a:off x="0" y="0"/>
            <a:ext cx="12192000" cy="6858000"/>
          </a:xfrm>
          <a:prstGeom prst="rect">
            <a:avLst/>
          </a:prstGeom>
        </p:spPr>
      </p:pic>
      <p:pic>
        <p:nvPicPr>
          <p:cNvPr id="40" name="Picture 39">
            <a:extLst>
              <a:ext uri="{FF2B5EF4-FFF2-40B4-BE49-F238E27FC236}">
                <a16:creationId xmlns:a16="http://schemas.microsoft.com/office/drawing/2014/main" id="{5CB1577D-D81B-6446-9F5B-42A2A0A58256}"/>
              </a:ext>
            </a:extLst>
          </p:cNvPr>
          <p:cNvPicPr>
            <a:picLocks noChangeAspect="1"/>
          </p:cNvPicPr>
          <p:nvPr/>
        </p:nvPicPr>
        <p:blipFill>
          <a:blip r:embed="rId12"/>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CF3E558B-7D8F-6A4E-BEB0-87C4377278DD}"/>
              </a:ext>
            </a:extLst>
          </p:cNvPr>
          <p:cNvPicPr>
            <a:picLocks noChangeAspect="1"/>
          </p:cNvPicPr>
          <p:nvPr/>
        </p:nvPicPr>
        <p:blipFill>
          <a:blip r:embed="rId13"/>
          <a:stretch>
            <a:fillRect/>
          </a:stretch>
        </p:blipFill>
        <p:spPr>
          <a:xfrm>
            <a:off x="0" y="0"/>
            <a:ext cx="12192000" cy="6858000"/>
          </a:xfrm>
          <a:prstGeom prst="rect">
            <a:avLst/>
          </a:prstGeom>
        </p:spPr>
      </p:pic>
      <p:pic>
        <p:nvPicPr>
          <p:cNvPr id="46" name="Picture 45">
            <a:extLst>
              <a:ext uri="{FF2B5EF4-FFF2-40B4-BE49-F238E27FC236}">
                <a16:creationId xmlns:a16="http://schemas.microsoft.com/office/drawing/2014/main" id="{25A121C0-ECD1-494D-917E-439D9BB7E6D3}"/>
              </a:ext>
            </a:extLst>
          </p:cNvPr>
          <p:cNvPicPr>
            <a:picLocks noChangeAspect="1"/>
          </p:cNvPicPr>
          <p:nvPr/>
        </p:nvPicPr>
        <p:blipFill>
          <a:blip r:embed="rId14"/>
          <a:stretch>
            <a:fillRect/>
          </a:stretch>
        </p:blipFill>
        <p:spPr>
          <a:xfrm>
            <a:off x="0" y="0"/>
            <a:ext cx="12192000" cy="6858000"/>
          </a:xfrm>
          <a:prstGeom prst="rect">
            <a:avLst/>
          </a:prstGeom>
        </p:spPr>
      </p:pic>
      <p:pic>
        <p:nvPicPr>
          <p:cNvPr id="44" name="Picture 43">
            <a:extLst>
              <a:ext uri="{FF2B5EF4-FFF2-40B4-BE49-F238E27FC236}">
                <a16:creationId xmlns:a16="http://schemas.microsoft.com/office/drawing/2014/main" id="{A0FBBA37-DA96-D043-A347-C5295A13AFE2}"/>
              </a:ext>
            </a:extLst>
          </p:cNvPr>
          <p:cNvPicPr>
            <a:picLocks noChangeAspect="1"/>
          </p:cNvPicPr>
          <p:nvPr/>
        </p:nvPicPr>
        <p:blipFill>
          <a:blip r:embed="rId15"/>
          <a:stretch>
            <a:fillRect/>
          </a:stretch>
        </p:blipFill>
        <p:spPr>
          <a:xfrm>
            <a:off x="0" y="0"/>
            <a:ext cx="12192000" cy="6858000"/>
          </a:xfrm>
          <a:prstGeom prst="rect">
            <a:avLst/>
          </a:prstGeom>
        </p:spPr>
      </p:pic>
      <p:pic>
        <p:nvPicPr>
          <p:cNvPr id="50" name="Picture 49">
            <a:extLst>
              <a:ext uri="{FF2B5EF4-FFF2-40B4-BE49-F238E27FC236}">
                <a16:creationId xmlns:a16="http://schemas.microsoft.com/office/drawing/2014/main" id="{C66F9557-05D0-6649-8C16-7B41E4A89B32}"/>
              </a:ext>
            </a:extLst>
          </p:cNvPr>
          <p:cNvPicPr>
            <a:picLocks noChangeAspect="1"/>
          </p:cNvPicPr>
          <p:nvPr/>
        </p:nvPicPr>
        <p:blipFill>
          <a:blip r:embed="rId16"/>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64384B03-A43B-F34A-99CD-5110346092D6}"/>
              </a:ext>
            </a:extLst>
          </p:cNvPr>
          <p:cNvPicPr>
            <a:picLocks noChangeAspect="1"/>
          </p:cNvPicPr>
          <p:nvPr/>
        </p:nvPicPr>
        <p:blipFill>
          <a:blip r:embed="rId17"/>
          <a:stretch>
            <a:fillRect/>
          </a:stretch>
        </p:blipFill>
        <p:spPr>
          <a:xfrm>
            <a:off x="0" y="0"/>
            <a:ext cx="12192000" cy="6858000"/>
          </a:xfrm>
          <a:prstGeom prst="rect">
            <a:avLst/>
          </a:prstGeom>
        </p:spPr>
      </p:pic>
      <p:pic>
        <p:nvPicPr>
          <p:cNvPr id="48" name="Picture 47">
            <a:extLst>
              <a:ext uri="{FF2B5EF4-FFF2-40B4-BE49-F238E27FC236}">
                <a16:creationId xmlns:a16="http://schemas.microsoft.com/office/drawing/2014/main" id="{0F75B38E-56F5-EA44-A2DB-6DFB0D6C0A50}"/>
              </a:ext>
            </a:extLst>
          </p:cNvPr>
          <p:cNvPicPr>
            <a:picLocks noChangeAspect="1"/>
          </p:cNvPicPr>
          <p:nvPr/>
        </p:nvPicPr>
        <p:blipFill>
          <a:blip r:embed="rId18"/>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61C9FFCF-87CB-F443-981C-DF79C7405186}"/>
              </a:ext>
            </a:extLst>
          </p:cNvPr>
          <p:cNvPicPr>
            <a:picLocks noChangeAspect="1"/>
          </p:cNvPicPr>
          <p:nvPr/>
        </p:nvPicPr>
        <p:blipFill>
          <a:blip r:embed="rId19"/>
          <a:stretch>
            <a:fillRect/>
          </a:stretch>
        </p:blipFill>
        <p:spPr>
          <a:xfrm>
            <a:off x="0" y="0"/>
            <a:ext cx="12192000" cy="6858000"/>
          </a:xfrm>
          <a:prstGeom prst="rect">
            <a:avLst/>
          </a:prstGeom>
        </p:spPr>
      </p:pic>
      <p:cxnSp>
        <p:nvCxnSpPr>
          <p:cNvPr id="55" name="Elbow Connector 54">
            <a:extLst>
              <a:ext uri="{FF2B5EF4-FFF2-40B4-BE49-F238E27FC236}">
                <a16:creationId xmlns:a16="http://schemas.microsoft.com/office/drawing/2014/main" id="{105D0C15-D3B2-E041-80F4-27FF9BFB8902}"/>
              </a:ext>
            </a:extLst>
          </p:cNvPr>
          <p:cNvCxnSpPr>
            <a:cxnSpLocks/>
          </p:cNvCxnSpPr>
          <p:nvPr/>
        </p:nvCxnSpPr>
        <p:spPr>
          <a:xfrm rot="10800000" flipV="1">
            <a:off x="200723" y="1384817"/>
            <a:ext cx="9175509" cy="4714495"/>
          </a:xfrm>
          <a:prstGeom prst="bentConnector3">
            <a:avLst>
              <a:gd name="adj1" fmla="val 99995"/>
            </a:avLst>
          </a:prstGeom>
          <a:ln w="41275">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627A47-EA56-D646-89ED-E5949956FF07}"/>
              </a:ext>
            </a:extLst>
          </p:cNvPr>
          <p:cNvCxnSpPr>
            <a:cxnSpLocks/>
          </p:cNvCxnSpPr>
          <p:nvPr/>
        </p:nvCxnSpPr>
        <p:spPr>
          <a:xfrm>
            <a:off x="6070948" y="2855934"/>
            <a:ext cx="0" cy="3243379"/>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92EF9CE-7FA1-984B-99D3-093FAEE0ECC3}"/>
              </a:ext>
            </a:extLst>
          </p:cNvPr>
          <p:cNvSpPr txBox="1"/>
          <p:nvPr/>
        </p:nvSpPr>
        <p:spPr>
          <a:xfrm>
            <a:off x="2218706" y="6182560"/>
            <a:ext cx="7754587" cy="384721"/>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w="3175">
                  <a:noFill/>
                </a:ln>
                <a:solidFill>
                  <a:srgbClr val="767171"/>
                </a:solidFill>
                <a:effectLst/>
                <a:uLnTx/>
                <a:uFillTx/>
                <a:latin typeface="Calibri" panose="020F0502020204030204" pitchFamily="34" charset="0"/>
                <a:ea typeface="+mn-ea"/>
                <a:cs typeface="Calibri" panose="020F0502020204030204" pitchFamily="34" charset="0"/>
              </a:rPr>
              <a:t>Gray</a:t>
            </a:r>
            <a:r>
              <a:rPr kumimoji="0" lang="en-US" sz="1900" b="0" i="0" u="none" strike="noStrike" kern="1200" cap="none" spc="0" normalizeH="0" baseline="0" noProof="0" dirty="0">
                <a:ln>
                  <a:noFill/>
                </a:ln>
                <a:solidFill>
                  <a:srgbClr val="5888B4"/>
                </a:solidFill>
                <a:effectLst/>
                <a:uLnTx/>
                <a:uFillTx/>
                <a:latin typeface="Calibri" panose="020F0502020204030204" pitchFamily="34" charset="0"/>
                <a:ea typeface="+mn-ea"/>
                <a:cs typeface="Calibri" panose="020F0502020204030204" pitchFamily="34" charset="0"/>
              </a:rPr>
              <a:t> </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indicates personally sponsored </a:t>
            </a:r>
            <a:r>
              <a:rPr kumimoji="0" lang="en-US" sz="19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a:t>
            </a:r>
          </a:p>
        </p:txBody>
      </p:sp>
      <p:cxnSp>
        <p:nvCxnSpPr>
          <p:cNvPr id="3" name="Straight Arrow Connector 2">
            <a:extLst>
              <a:ext uri="{FF2B5EF4-FFF2-40B4-BE49-F238E27FC236}">
                <a16:creationId xmlns:a16="http://schemas.microsoft.com/office/drawing/2014/main" id="{C3B774B4-3C7F-8347-8573-D7EF72DFAF54}"/>
              </a:ext>
            </a:extLst>
          </p:cNvPr>
          <p:cNvCxnSpPr>
            <a:cxnSpLocks/>
          </p:cNvCxnSpPr>
          <p:nvPr/>
        </p:nvCxnSpPr>
        <p:spPr>
          <a:xfrm flipH="1">
            <a:off x="1257626" y="594902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2B566C7-0D6E-1B42-8F35-9342A9E981E5}"/>
              </a:ext>
            </a:extLst>
          </p:cNvPr>
          <p:cNvSpPr/>
          <p:nvPr/>
        </p:nvSpPr>
        <p:spPr>
          <a:xfrm>
            <a:off x="782703" y="338741"/>
            <a:ext cx="90777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People lead to people</a:t>
            </a:r>
          </a:p>
        </p:txBody>
      </p:sp>
      <p:cxnSp>
        <p:nvCxnSpPr>
          <p:cNvPr id="31" name="Straight Connector 30">
            <a:extLst>
              <a:ext uri="{FF2B5EF4-FFF2-40B4-BE49-F238E27FC236}">
                <a16:creationId xmlns:a16="http://schemas.microsoft.com/office/drawing/2014/main" id="{B288090F-A619-5447-BA11-8CEACE7B09C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47E55C3-5F08-BF4E-BB8C-F636BE64D3D3}"/>
              </a:ext>
            </a:extLst>
          </p:cNvPr>
          <p:cNvGrpSpPr/>
          <p:nvPr/>
        </p:nvGrpSpPr>
        <p:grpSpPr>
          <a:xfrm>
            <a:off x="1520238" y="5662721"/>
            <a:ext cx="1021802" cy="596577"/>
            <a:chOff x="2052929" y="1950374"/>
            <a:chExt cx="1600200" cy="934274"/>
          </a:xfrm>
        </p:grpSpPr>
        <p:pic>
          <p:nvPicPr>
            <p:cNvPr id="43" name="Picture 42" descr="A person sitting at a table&#13;&#10;&#13;&#10;Description automatically generated">
              <a:extLst>
                <a:ext uri="{FF2B5EF4-FFF2-40B4-BE49-F238E27FC236}">
                  <a16:creationId xmlns:a16="http://schemas.microsoft.com/office/drawing/2014/main" id="{36DA7E70-4AE0-4641-A2EF-31CC1FA4F056}"/>
                </a:ext>
              </a:extLst>
            </p:cNvPr>
            <p:cNvPicPr>
              <a:picLocks noChangeAspect="1"/>
            </p:cNvPicPr>
            <p:nvPr/>
          </p:nvPicPr>
          <p:blipFill rotWithShape="1">
            <a:blip r:embed="rId20"/>
            <a:srcRect r="97"/>
            <a:stretch/>
          </p:blipFill>
          <p:spPr>
            <a:xfrm>
              <a:off x="2052929" y="2174558"/>
              <a:ext cx="1598645" cy="710090"/>
            </a:xfrm>
            <a:prstGeom prst="rect">
              <a:avLst/>
            </a:prstGeom>
            <a:ln>
              <a:solidFill>
                <a:srgbClr val="0997B5"/>
              </a:solidFill>
            </a:ln>
          </p:spPr>
        </p:pic>
        <p:pic>
          <p:nvPicPr>
            <p:cNvPr id="45" name="Picture 44">
              <a:extLst>
                <a:ext uri="{FF2B5EF4-FFF2-40B4-BE49-F238E27FC236}">
                  <a16:creationId xmlns:a16="http://schemas.microsoft.com/office/drawing/2014/main" id="{E0449D9E-1ED3-034D-A729-BD536F7C273B}"/>
                </a:ext>
              </a:extLst>
            </p:cNvPr>
            <p:cNvPicPr>
              <a:picLocks noChangeAspect="1"/>
            </p:cNvPicPr>
            <p:nvPr/>
          </p:nvPicPr>
          <p:blipFill rotWithShape="1">
            <a:blip r:embed="rId21"/>
            <a:srcRect l="3021" t="8602" r="2544" b="20320"/>
            <a:stretch/>
          </p:blipFill>
          <p:spPr>
            <a:xfrm>
              <a:off x="2052929" y="1950374"/>
              <a:ext cx="1600200" cy="224183"/>
            </a:xfrm>
            <a:prstGeom prst="rect">
              <a:avLst/>
            </a:prstGeom>
            <a:ln>
              <a:solidFill>
                <a:srgbClr val="0997B5"/>
              </a:solidFill>
            </a:ln>
          </p:spPr>
        </p:pic>
      </p:grpSp>
      <p:cxnSp>
        <p:nvCxnSpPr>
          <p:cNvPr id="32" name="Straight Arrow Connector 31">
            <a:extLst>
              <a:ext uri="{FF2B5EF4-FFF2-40B4-BE49-F238E27FC236}">
                <a16:creationId xmlns:a16="http://schemas.microsoft.com/office/drawing/2014/main" id="{02A1E12B-3190-8245-B14F-8F7F894303B9}"/>
              </a:ext>
            </a:extLst>
          </p:cNvPr>
          <p:cNvCxnSpPr>
            <a:cxnSpLocks/>
          </p:cNvCxnSpPr>
          <p:nvPr/>
        </p:nvCxnSpPr>
        <p:spPr>
          <a:xfrm>
            <a:off x="10649537" y="594902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619367C-C653-1043-93B6-BA1F71714E6E}"/>
              </a:ext>
            </a:extLst>
          </p:cNvPr>
          <p:cNvGrpSpPr/>
          <p:nvPr/>
        </p:nvGrpSpPr>
        <p:grpSpPr>
          <a:xfrm>
            <a:off x="9642552" y="5662722"/>
            <a:ext cx="1021801" cy="596576"/>
            <a:chOff x="2052930" y="1950374"/>
            <a:chExt cx="1600200" cy="934272"/>
          </a:xfrm>
        </p:grpSpPr>
        <p:pic>
          <p:nvPicPr>
            <p:cNvPr id="37" name="Picture 36" descr="A person sitting at a table&#13;&#10;&#13;&#10;Description automatically generated">
              <a:extLst>
                <a:ext uri="{FF2B5EF4-FFF2-40B4-BE49-F238E27FC236}">
                  <a16:creationId xmlns:a16="http://schemas.microsoft.com/office/drawing/2014/main" id="{6CD00D31-FCAF-C24E-AF76-0AB902995DD4}"/>
                </a:ext>
              </a:extLst>
            </p:cNvPr>
            <p:cNvPicPr>
              <a:picLocks noChangeAspect="1"/>
            </p:cNvPicPr>
            <p:nvPr/>
          </p:nvPicPr>
          <p:blipFill rotWithShape="1">
            <a:blip r:embed="rId20"/>
            <a:srcRect r="97"/>
            <a:stretch/>
          </p:blipFill>
          <p:spPr>
            <a:xfrm>
              <a:off x="2052931" y="2174557"/>
              <a:ext cx="1598646" cy="710089"/>
            </a:xfrm>
            <a:prstGeom prst="rect">
              <a:avLst/>
            </a:prstGeom>
            <a:ln>
              <a:solidFill>
                <a:srgbClr val="0997B5"/>
              </a:solidFill>
            </a:ln>
          </p:spPr>
        </p:pic>
        <p:pic>
          <p:nvPicPr>
            <p:cNvPr id="39" name="Picture 38">
              <a:extLst>
                <a:ext uri="{FF2B5EF4-FFF2-40B4-BE49-F238E27FC236}">
                  <a16:creationId xmlns:a16="http://schemas.microsoft.com/office/drawing/2014/main" id="{C8F928B8-0E40-6046-B4B9-03E0CBD66C11}"/>
                </a:ext>
              </a:extLst>
            </p:cNvPr>
            <p:cNvPicPr>
              <a:picLocks noChangeAspect="1"/>
            </p:cNvPicPr>
            <p:nvPr/>
          </p:nvPicPr>
          <p:blipFill rotWithShape="1">
            <a:blip r:embed="rId21"/>
            <a:srcRect l="3021" t="8602" r="2544" b="20320"/>
            <a:stretch/>
          </p:blipFill>
          <p:spPr>
            <a:xfrm>
              <a:off x="2052930" y="1950374"/>
              <a:ext cx="1600200" cy="224183"/>
            </a:xfrm>
            <a:prstGeom prst="rect">
              <a:avLst/>
            </a:prstGeom>
            <a:ln>
              <a:solidFill>
                <a:srgbClr val="0997B5"/>
              </a:solidFill>
            </a:ln>
          </p:spPr>
        </p:pic>
      </p:grpSp>
      <p:pic>
        <p:nvPicPr>
          <p:cNvPr id="52" name="Picture 51">
            <a:extLst>
              <a:ext uri="{FF2B5EF4-FFF2-40B4-BE49-F238E27FC236}">
                <a16:creationId xmlns:a16="http://schemas.microsoft.com/office/drawing/2014/main" id="{ECBF0205-3960-984B-A3F0-768ED7F0C46E}"/>
              </a:ext>
            </a:extLst>
          </p:cNvPr>
          <p:cNvPicPr>
            <a:picLocks noChangeAspect="1"/>
          </p:cNvPicPr>
          <p:nvPr/>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41969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55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par>
                          <p:cTn id="74" fill="hold">
                            <p:stCondLst>
                              <p:cond delay="1000"/>
                            </p:stCondLst>
                            <p:childTnLst>
                              <p:par>
                                <p:cTn id="75" presetID="22" presetClass="entr" presetSubtype="2" fill="hold"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right)">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down)">
                                      <p:cBhvr>
                                        <p:cTn id="82" dur="50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
                                        </p:tgtEl>
                                      </p:cBhvr>
                                    </p:animEffect>
                                    <p:set>
                                      <p:cBhvr>
                                        <p:cTn id="90" dur="1" fill="hold">
                                          <p:stCondLst>
                                            <p:cond delay="499"/>
                                          </p:stCondLst>
                                        </p:cTn>
                                        <p:tgtEl>
                                          <p:spTgt spid="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par>
                          <p:cTn id="102" fill="hold">
                            <p:stCondLst>
                              <p:cond delay="1500"/>
                            </p:stCondLst>
                            <p:childTnLst>
                              <p:par>
                                <p:cTn id="103" presetID="22" presetClass="entr" presetSubtype="8"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left)">
                                      <p:cBhvr>
                                        <p:cTn id="105" dur="500"/>
                                        <p:tgtEl>
                                          <p:spTgt spid="32"/>
                                        </p:tgtEl>
                                      </p:cBhvr>
                                    </p:animEffect>
                                  </p:childTnLst>
                                </p:cTn>
                              </p:par>
                            </p:childTnLst>
                          </p:cTn>
                        </p:par>
                        <p:par>
                          <p:cTn id="106" fill="hold">
                            <p:stCondLst>
                              <p:cond delay="2000"/>
                            </p:stCondLst>
                            <p:childTnLst>
                              <p:par>
                                <p:cTn id="107" presetID="22" presetClass="entr" presetSubtype="4" fill="hold" nodeType="after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down)">
                                      <p:cBhvr>
                                        <p:cTn id="109" dur="50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52"/>
                                        </p:tgtEl>
                                      </p:cBhvr>
                                    </p:animEffect>
                                    <p:set>
                                      <p:cBhvr>
                                        <p:cTn id="114" dur="1" fill="hold">
                                          <p:stCondLst>
                                            <p:cond delay="499"/>
                                          </p:stCondLst>
                                        </p:cTn>
                                        <p:tgtEl>
                                          <p:spTgt spid="52"/>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1" fill="hold" nodeType="after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wipe(up)">
                                      <p:cBhvr>
                                        <p:cTn id="124" dur="1000"/>
                                        <p:tgtEl>
                                          <p:spTgt spid="55"/>
                                        </p:tgtEl>
                                      </p:cBhvr>
                                    </p:animEffect>
                                  </p:childTnLst>
                                </p:cTn>
                              </p:par>
                            </p:childTnLst>
                          </p:cTn>
                        </p:par>
                        <p:par>
                          <p:cTn id="125" fill="hold">
                            <p:stCondLst>
                              <p:cond delay="1500"/>
                            </p:stCondLst>
                            <p:childTnLst>
                              <p:par>
                                <p:cTn id="126" presetID="10" presetClass="entr" presetSubtype="0" fill="hold" nodeType="after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fade">
                                      <p:cBhvr>
                                        <p:cTn id="128" dur="500"/>
                                        <p:tgtEl>
                                          <p:spTgt spid="54"/>
                                        </p:tgtEl>
                                      </p:cBhvr>
                                    </p:animEffect>
                                  </p:childTnLst>
                                </p:cTn>
                              </p:par>
                            </p:childTnLst>
                          </p:cTn>
                        </p:par>
                        <p:par>
                          <p:cTn id="129" fill="hold">
                            <p:stCondLst>
                              <p:cond delay="2000"/>
                            </p:stCondLst>
                            <p:childTnLst>
                              <p:par>
                                <p:cTn id="130" presetID="22" presetClass="entr" presetSubtype="4" fill="hold" nodeType="afterEffect">
                                  <p:stCondLst>
                                    <p:cond delay="0"/>
                                  </p:stCondLst>
                                  <p:childTnLst>
                                    <p:set>
                                      <p:cBhvr>
                                        <p:cTn id="131" dur="1" fill="hold">
                                          <p:stCondLst>
                                            <p:cond delay="0"/>
                                          </p:stCondLst>
                                        </p:cTn>
                                        <p:tgtEl>
                                          <p:spTgt spid="65"/>
                                        </p:tgtEl>
                                        <p:attrNameLst>
                                          <p:attrName>style.visibility</p:attrName>
                                        </p:attrNameLst>
                                      </p:cBhvr>
                                      <p:to>
                                        <p:strVal val="visible"/>
                                      </p:to>
                                    </p:set>
                                    <p:animEffect transition="in" filter="wipe(down)">
                                      <p:cBhvr>
                                        <p:cTn id="132" dur="5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4FEDE7A-3098-D642-A5AF-5F7AFA2C248D}"/>
              </a:ext>
            </a:extLst>
          </p:cNvPr>
          <p:cNvGrpSpPr/>
          <p:nvPr/>
        </p:nvGrpSpPr>
        <p:grpSpPr>
          <a:xfrm>
            <a:off x="2791125" y="2316853"/>
            <a:ext cx="6612118" cy="4451315"/>
            <a:chOff x="3615878" y="838297"/>
            <a:chExt cx="6612118" cy="3980593"/>
          </a:xfrm>
        </p:grpSpPr>
        <p:cxnSp>
          <p:nvCxnSpPr>
            <p:cNvPr id="18" name="Elbow Connector 17">
              <a:extLst>
                <a:ext uri="{FF2B5EF4-FFF2-40B4-BE49-F238E27FC236}">
                  <a16:creationId xmlns:a16="http://schemas.microsoft.com/office/drawing/2014/main" id="{D0247A78-D82A-3D4B-BDC5-F83E82CC552E}"/>
                </a:ext>
              </a:extLst>
            </p:cNvPr>
            <p:cNvCxnSpPr>
              <a:cxnSpLocks/>
            </p:cNvCxnSpPr>
            <p:nvPr/>
          </p:nvCxnSpPr>
          <p:spPr>
            <a:xfrm rot="5400000">
              <a:off x="2768599" y="1730728"/>
              <a:ext cx="3935438" cy="2240880"/>
            </a:xfrm>
            <a:prstGeom prst="bentConnector3">
              <a:avLst>
                <a:gd name="adj1" fmla="val 413"/>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5010463-6279-4741-8AC7-02B5B3B09DC3}"/>
                </a:ext>
              </a:extLst>
            </p:cNvPr>
            <p:cNvCxnSpPr>
              <a:cxnSpLocks/>
            </p:cNvCxnSpPr>
            <p:nvPr/>
          </p:nvCxnSpPr>
          <p:spPr>
            <a:xfrm rot="16200000" flipH="1">
              <a:off x="7157214" y="1748108"/>
              <a:ext cx="3980593" cy="2160971"/>
            </a:xfrm>
            <a:prstGeom prst="bentConnector3">
              <a:avLst>
                <a:gd name="adj1" fmla="val 1606"/>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7633441-312B-2546-81BD-52BDE127214D}"/>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400A6E-DA21-884B-AA20-29FB6572B2D8}"/>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picture containing object&#13;&#10;&#13;&#10;Description automatically generated">
            <a:extLst>
              <a:ext uri="{FF2B5EF4-FFF2-40B4-BE49-F238E27FC236}">
                <a16:creationId xmlns:a16="http://schemas.microsoft.com/office/drawing/2014/main" id="{1822BBCF-DA40-6340-AD2E-61667639C891}"/>
              </a:ext>
            </a:extLst>
          </p:cNvPr>
          <p:cNvPicPr>
            <a:picLocks noChangeAspect="1"/>
          </p:cNvPicPr>
          <p:nvPr/>
        </p:nvPicPr>
        <p:blipFill>
          <a:blip r:embed="rId4"/>
          <a:stretch>
            <a:fillRect/>
          </a:stretch>
        </p:blipFill>
        <p:spPr>
          <a:xfrm>
            <a:off x="0" y="0"/>
            <a:ext cx="12192000" cy="6858000"/>
          </a:xfrm>
          <a:prstGeom prst="rect">
            <a:avLst/>
          </a:prstGeom>
        </p:spPr>
      </p:pic>
      <p:cxnSp>
        <p:nvCxnSpPr>
          <p:cNvPr id="22" name="Straight Arrow Connector 21">
            <a:extLst>
              <a:ext uri="{FF2B5EF4-FFF2-40B4-BE49-F238E27FC236}">
                <a16:creationId xmlns:a16="http://schemas.microsoft.com/office/drawing/2014/main" id="{76767266-5D73-4F48-8F7C-1ED451876AC2}"/>
              </a:ext>
            </a:extLst>
          </p:cNvPr>
          <p:cNvCxnSpPr>
            <a:cxnSpLocks/>
          </p:cNvCxnSpPr>
          <p:nvPr/>
        </p:nvCxnSpPr>
        <p:spPr>
          <a:xfrm>
            <a:off x="6107875" y="2909637"/>
            <a:ext cx="0" cy="3699507"/>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BA6B7EF-2D98-6C4F-BD53-3862C4E7BE0E}"/>
              </a:ext>
            </a:extLst>
          </p:cNvPr>
          <p:cNvSpPr>
            <a:spLocks noChangeArrowheads="1"/>
          </p:cNvSpPr>
          <p:nvPr/>
        </p:nvSpPr>
        <p:spPr bwMode="auto">
          <a:xfrm>
            <a:off x="782703" y="809358"/>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The system tracks purchases and sales made by you, your customers and your team. </a:t>
            </a:r>
            <a:b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You receive 100% credit for all volume generated within your organization.</a:t>
            </a:r>
          </a:p>
        </p:txBody>
      </p:sp>
      <p:sp>
        <p:nvSpPr>
          <p:cNvPr id="21" name="Rectangle 20">
            <a:extLst>
              <a:ext uri="{FF2B5EF4-FFF2-40B4-BE49-F238E27FC236}">
                <a16:creationId xmlns:a16="http://schemas.microsoft.com/office/drawing/2014/main" id="{53843837-4E4C-CC43-A085-D5367B1CA1B0}"/>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OUR TRACKING SYSTEM SEARCHES DAILY TO INFINITY</a:t>
            </a:r>
          </a:p>
        </p:txBody>
      </p:sp>
      <p:cxnSp>
        <p:nvCxnSpPr>
          <p:cNvPr id="29" name="Straight Connector 28">
            <a:extLst>
              <a:ext uri="{FF2B5EF4-FFF2-40B4-BE49-F238E27FC236}">
                <a16:creationId xmlns:a16="http://schemas.microsoft.com/office/drawing/2014/main" id="{CE33BC6F-8C3D-0A48-966F-2A7BCD029826}"/>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DECBC0A-ED51-6F40-A9DD-DAC74F7C5C82}"/>
              </a:ext>
            </a:extLst>
          </p:cNvPr>
          <p:cNvCxnSpPr>
            <a:cxnSpLocks/>
          </p:cNvCxnSpPr>
          <p:nvPr/>
        </p:nvCxnSpPr>
        <p:spPr>
          <a:xfrm flipH="1">
            <a:off x="3503573" y="59017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9C396FD-646C-B247-A1F9-83A6B5F639CE}"/>
              </a:ext>
            </a:extLst>
          </p:cNvPr>
          <p:cNvGrpSpPr/>
          <p:nvPr/>
        </p:nvGrpSpPr>
        <p:grpSpPr>
          <a:xfrm>
            <a:off x="3787370" y="5655963"/>
            <a:ext cx="1615606" cy="611906"/>
            <a:chOff x="3787370" y="5655963"/>
            <a:chExt cx="1615606" cy="611906"/>
          </a:xfrm>
        </p:grpSpPr>
        <p:grpSp>
          <p:nvGrpSpPr>
            <p:cNvPr id="23" name="Group 22">
              <a:extLst>
                <a:ext uri="{FF2B5EF4-FFF2-40B4-BE49-F238E27FC236}">
                  <a16:creationId xmlns:a16="http://schemas.microsoft.com/office/drawing/2014/main" id="{CC2B310D-C280-304A-BB51-B7DCC284FDE4}"/>
                </a:ext>
              </a:extLst>
            </p:cNvPr>
            <p:cNvGrpSpPr/>
            <p:nvPr/>
          </p:nvGrpSpPr>
          <p:grpSpPr>
            <a:xfrm>
              <a:off x="3787370" y="5655963"/>
              <a:ext cx="1615606" cy="576238"/>
              <a:chOff x="5781795" y="4854137"/>
              <a:chExt cx="3761536" cy="1341626"/>
            </a:xfrm>
          </p:grpSpPr>
          <p:pic>
            <p:nvPicPr>
              <p:cNvPr id="24" name="Picture 23">
                <a:extLst>
                  <a:ext uri="{FF2B5EF4-FFF2-40B4-BE49-F238E27FC236}">
                    <a16:creationId xmlns:a16="http://schemas.microsoft.com/office/drawing/2014/main" id="{F863BFA3-8E71-CB45-8979-26532C6F7BB7}"/>
                  </a:ext>
                </a:extLst>
              </p:cNvPr>
              <p:cNvPicPr>
                <a:picLocks noChangeAspect="1"/>
              </p:cNvPicPr>
              <p:nvPr/>
            </p:nvPicPr>
            <p:blipFill>
              <a:blip r:embed="rId5">
                <a:alphaModFix amt="0"/>
              </a:blip>
              <a:stretch>
                <a:fillRect/>
              </a:stretch>
            </p:blipFill>
            <p:spPr>
              <a:xfrm>
                <a:off x="5781795" y="4854137"/>
                <a:ext cx="3511305" cy="1341626"/>
              </a:xfrm>
              <a:prstGeom prst="rect">
                <a:avLst/>
              </a:prstGeom>
              <a:ln w="28575">
                <a:solidFill>
                  <a:srgbClr val="0997B5"/>
                </a:solidFill>
              </a:ln>
            </p:spPr>
          </p:pic>
          <p:pic>
            <p:nvPicPr>
              <p:cNvPr id="25" name="Picture 24">
                <a:extLst>
                  <a:ext uri="{FF2B5EF4-FFF2-40B4-BE49-F238E27FC236}">
                    <a16:creationId xmlns:a16="http://schemas.microsoft.com/office/drawing/2014/main" id="{6A7B8F6E-00C5-B944-9EDA-E83303ED6D6C}"/>
                  </a:ext>
                </a:extLst>
              </p:cNvPr>
              <p:cNvPicPr>
                <a:picLocks noChangeAspect="1"/>
              </p:cNvPicPr>
              <p:nvPr/>
            </p:nvPicPr>
            <p:blipFill>
              <a:blip r:embed="rId6"/>
              <a:stretch>
                <a:fillRect/>
              </a:stretch>
            </p:blipFill>
            <p:spPr>
              <a:xfrm>
                <a:off x="5849950" y="5179254"/>
                <a:ext cx="459008" cy="996319"/>
              </a:xfrm>
              <a:prstGeom prst="rect">
                <a:avLst/>
              </a:prstGeom>
            </p:spPr>
          </p:pic>
          <p:pic>
            <p:nvPicPr>
              <p:cNvPr id="26" name="Picture 25">
                <a:extLst>
                  <a:ext uri="{FF2B5EF4-FFF2-40B4-BE49-F238E27FC236}">
                    <a16:creationId xmlns:a16="http://schemas.microsoft.com/office/drawing/2014/main" id="{37CC105D-BE2D-9D45-88FF-C72711B31D92}"/>
                  </a:ext>
                </a:extLst>
              </p:cNvPr>
              <p:cNvPicPr>
                <a:picLocks noChangeAspect="1"/>
              </p:cNvPicPr>
              <p:nvPr/>
            </p:nvPicPr>
            <p:blipFill rotWithShape="1">
              <a:blip r:embed="rId7"/>
              <a:srcRect r="50585"/>
              <a:stretch/>
            </p:blipFill>
            <p:spPr>
              <a:xfrm>
                <a:off x="6296877" y="4865650"/>
                <a:ext cx="383412" cy="1330113"/>
              </a:xfrm>
              <a:prstGeom prst="rect">
                <a:avLst/>
              </a:prstGeom>
            </p:spPr>
          </p:pic>
          <p:sp>
            <p:nvSpPr>
              <p:cNvPr id="27" name="TextBox 26">
                <a:extLst>
                  <a:ext uri="{FF2B5EF4-FFF2-40B4-BE49-F238E27FC236}">
                    <a16:creationId xmlns:a16="http://schemas.microsoft.com/office/drawing/2014/main" id="{361725A1-6A4A-E442-9DBC-A04D70C56126}"/>
                  </a:ext>
                </a:extLst>
              </p:cNvPr>
              <p:cNvSpPr txBox="1"/>
              <p:nvPr/>
            </p:nvSpPr>
            <p:spPr>
              <a:xfrm>
                <a:off x="6995063" y="4914094"/>
                <a:ext cx="2548268" cy="859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Customer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Retail Profit: $30</a:t>
                </a:r>
              </a:p>
            </p:txBody>
          </p:sp>
          <p:sp>
            <p:nvSpPr>
              <p:cNvPr id="28" name="TextBox 27">
                <a:extLst>
                  <a:ext uri="{FF2B5EF4-FFF2-40B4-BE49-F238E27FC236}">
                    <a16:creationId xmlns:a16="http://schemas.microsoft.com/office/drawing/2014/main" id="{E9FBC71C-DC3A-0741-81BF-2ADDC5B70B35}"/>
                  </a:ext>
                </a:extLst>
              </p:cNvPr>
              <p:cNvSpPr txBox="1"/>
              <p:nvPr/>
            </p:nvSpPr>
            <p:spPr>
              <a:xfrm>
                <a:off x="7011945" y="5557061"/>
                <a:ext cx="1247300" cy="537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BV: 63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 name="Picture 9" descr="A close up of a bottle&#13;&#10;&#13;&#10;Description automatically generated">
              <a:extLst>
                <a:ext uri="{FF2B5EF4-FFF2-40B4-BE49-F238E27FC236}">
                  <a16:creationId xmlns:a16="http://schemas.microsoft.com/office/drawing/2014/main" id="{5C6A921C-6586-8343-B888-B9125ABD6947}"/>
                </a:ext>
              </a:extLst>
            </p:cNvPr>
            <p:cNvPicPr>
              <a:picLocks noChangeAspect="1"/>
            </p:cNvPicPr>
            <p:nvPr/>
          </p:nvPicPr>
          <p:blipFill>
            <a:blip r:embed="rId8"/>
            <a:stretch>
              <a:fillRect/>
            </a:stretch>
          </p:blipFill>
          <p:spPr>
            <a:xfrm>
              <a:off x="3987827" y="5748829"/>
              <a:ext cx="519040" cy="519040"/>
            </a:xfrm>
            <a:prstGeom prst="rect">
              <a:avLst/>
            </a:prstGeom>
          </p:spPr>
        </p:pic>
      </p:grpSp>
      <p:cxnSp>
        <p:nvCxnSpPr>
          <p:cNvPr id="52" name="Straight Arrow Connector 51">
            <a:extLst>
              <a:ext uri="{FF2B5EF4-FFF2-40B4-BE49-F238E27FC236}">
                <a16:creationId xmlns:a16="http://schemas.microsoft.com/office/drawing/2014/main" id="{41B92363-BD7E-AE48-A4D2-EE7190C0310A}"/>
              </a:ext>
            </a:extLst>
          </p:cNvPr>
          <p:cNvCxnSpPr>
            <a:cxnSpLocks/>
          </p:cNvCxnSpPr>
          <p:nvPr/>
        </p:nvCxnSpPr>
        <p:spPr>
          <a:xfrm>
            <a:off x="8338475" y="59017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FAE627A-164C-E745-8F6A-A8D65C7C0B8B}"/>
              </a:ext>
            </a:extLst>
          </p:cNvPr>
          <p:cNvGrpSpPr/>
          <p:nvPr/>
        </p:nvGrpSpPr>
        <p:grpSpPr>
          <a:xfrm>
            <a:off x="6717134" y="5655959"/>
            <a:ext cx="1905101" cy="589023"/>
            <a:chOff x="6584861" y="5655959"/>
            <a:chExt cx="1905101" cy="589023"/>
          </a:xfrm>
        </p:grpSpPr>
        <p:pic>
          <p:nvPicPr>
            <p:cNvPr id="36" name="Picture 35">
              <a:extLst>
                <a:ext uri="{FF2B5EF4-FFF2-40B4-BE49-F238E27FC236}">
                  <a16:creationId xmlns:a16="http://schemas.microsoft.com/office/drawing/2014/main" id="{AADE7B21-9F66-1E41-B099-AC45ADC651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0502" y="5700998"/>
              <a:ext cx="166505" cy="486163"/>
            </a:xfrm>
            <a:prstGeom prst="rect">
              <a:avLst/>
            </a:prstGeom>
          </p:spPr>
        </p:pic>
        <p:pic>
          <p:nvPicPr>
            <p:cNvPr id="42" name="Picture 41">
              <a:extLst>
                <a:ext uri="{FF2B5EF4-FFF2-40B4-BE49-F238E27FC236}">
                  <a16:creationId xmlns:a16="http://schemas.microsoft.com/office/drawing/2014/main" id="{F7E0BE81-CAE1-5B4D-AD80-AA00AD0CE8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1311" y="5734576"/>
              <a:ext cx="477213" cy="510406"/>
            </a:xfrm>
            <a:prstGeom prst="rect">
              <a:avLst/>
            </a:prstGeom>
          </p:spPr>
        </p:pic>
        <p:grpSp>
          <p:nvGrpSpPr>
            <p:cNvPr id="45" name="Group 44">
              <a:extLst>
                <a:ext uri="{FF2B5EF4-FFF2-40B4-BE49-F238E27FC236}">
                  <a16:creationId xmlns:a16="http://schemas.microsoft.com/office/drawing/2014/main" id="{E6180AB2-D22A-5948-98F0-0B1F2EE9E40D}"/>
                </a:ext>
              </a:extLst>
            </p:cNvPr>
            <p:cNvGrpSpPr/>
            <p:nvPr/>
          </p:nvGrpSpPr>
          <p:grpSpPr>
            <a:xfrm>
              <a:off x="6584861" y="5655959"/>
              <a:ext cx="1905101" cy="576238"/>
              <a:chOff x="5674249" y="4854136"/>
              <a:chExt cx="4435552" cy="1341627"/>
            </a:xfrm>
          </p:grpSpPr>
          <p:pic>
            <p:nvPicPr>
              <p:cNvPr id="47" name="Picture 46">
                <a:extLst>
                  <a:ext uri="{FF2B5EF4-FFF2-40B4-BE49-F238E27FC236}">
                    <a16:creationId xmlns:a16="http://schemas.microsoft.com/office/drawing/2014/main" id="{E07AEFA5-69B8-1048-B163-72FAB4F99D9E}"/>
                  </a:ext>
                </a:extLst>
              </p:cNvPr>
              <p:cNvPicPr>
                <a:picLocks noChangeAspect="1"/>
              </p:cNvPicPr>
              <p:nvPr/>
            </p:nvPicPr>
            <p:blipFill>
              <a:blip r:embed="rId5">
                <a:alphaModFix amt="0"/>
              </a:blip>
              <a:stretch>
                <a:fillRect/>
              </a:stretch>
            </p:blipFill>
            <p:spPr>
              <a:xfrm>
                <a:off x="5674249" y="4854136"/>
                <a:ext cx="3774203" cy="1341627"/>
              </a:xfrm>
              <a:prstGeom prst="rect">
                <a:avLst/>
              </a:prstGeom>
              <a:ln w="28575">
                <a:solidFill>
                  <a:srgbClr val="0997B5"/>
                </a:solidFill>
              </a:ln>
            </p:spPr>
          </p:pic>
          <p:sp>
            <p:nvSpPr>
              <p:cNvPr id="50" name="TextBox 49">
                <a:extLst>
                  <a:ext uri="{FF2B5EF4-FFF2-40B4-BE49-F238E27FC236}">
                    <a16:creationId xmlns:a16="http://schemas.microsoft.com/office/drawing/2014/main" id="{2A1880C5-83DF-1341-804B-973B48B9873C}"/>
                  </a:ext>
                </a:extLst>
              </p:cNvPr>
              <p:cNvSpPr txBox="1"/>
              <p:nvPr/>
            </p:nvSpPr>
            <p:spPr>
              <a:xfrm>
                <a:off x="7561533" y="4917860"/>
                <a:ext cx="2548268" cy="537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Personal Use</a:t>
                </a:r>
              </a:p>
            </p:txBody>
          </p:sp>
          <p:sp>
            <p:nvSpPr>
              <p:cNvPr id="51" name="TextBox 50">
                <a:extLst>
                  <a:ext uri="{FF2B5EF4-FFF2-40B4-BE49-F238E27FC236}">
                    <a16:creationId xmlns:a16="http://schemas.microsoft.com/office/drawing/2014/main" id="{8C573FC9-55A3-E941-B1CA-3B139C5F09D7}"/>
                  </a:ext>
                </a:extLst>
              </p:cNvPr>
              <p:cNvSpPr txBox="1"/>
              <p:nvPr/>
            </p:nvSpPr>
            <p:spPr>
              <a:xfrm>
                <a:off x="7578416" y="5253738"/>
                <a:ext cx="1180120" cy="8598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BV: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IBV: 7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Picture 12" descr="A close up of text on a black background&#13;&#10;&#13;&#10;Description automatically generated">
              <a:extLst>
                <a:ext uri="{FF2B5EF4-FFF2-40B4-BE49-F238E27FC236}">
                  <a16:creationId xmlns:a16="http://schemas.microsoft.com/office/drawing/2014/main" id="{26C0F708-312F-4945-A580-6FB4A6854035}"/>
                </a:ext>
              </a:extLst>
            </p:cNvPr>
            <p:cNvPicPr>
              <a:picLocks noChangeAspect="1"/>
            </p:cNvPicPr>
            <p:nvPr/>
          </p:nvPicPr>
          <p:blipFill>
            <a:blip r:embed="rId11"/>
            <a:stretch>
              <a:fillRect/>
            </a:stretch>
          </p:blipFill>
          <p:spPr>
            <a:xfrm>
              <a:off x="6924806" y="5678498"/>
              <a:ext cx="553704" cy="553704"/>
            </a:xfrm>
            <a:prstGeom prst="rect">
              <a:avLst/>
            </a:prstGeom>
          </p:spPr>
        </p:pic>
      </p:grpSp>
    </p:spTree>
    <p:extLst>
      <p:ext uri="{BB962C8B-B14F-4D97-AF65-F5344CB8AC3E}">
        <p14:creationId xmlns:p14="http://schemas.microsoft.com/office/powerpoint/2010/main" val="27461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22" presetClass="entr" presetSubtype="2"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right)">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000"/>
                            </p:stCondLst>
                            <p:childTnLst>
                              <p:par>
                                <p:cTn id="27" presetID="22" presetClass="entr" presetSubtype="4" fill="hold" nodeType="after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0"/>
                                        <p:tgtEl>
                                          <p:spTgt spid="8"/>
                                        </p:tgtEl>
                                      </p:cBhvr>
                                    </p:animEffect>
                                  </p:childTnLst>
                                </p:cTn>
                              </p:par>
                              <p:par>
                                <p:cTn id="30" presetID="22" presetClass="entr" presetSubtype="4"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65B50-DD9E-1849-AA37-54D825114DE8}"/>
              </a:ext>
            </a:extLst>
          </p:cNvPr>
          <p:cNvSpPr/>
          <p:nvPr/>
        </p:nvSpPr>
        <p:spPr>
          <a:xfrm>
            <a:off x="800107" y="1463041"/>
            <a:ext cx="10447013" cy="2808513"/>
          </a:xfrm>
          <a:prstGeom prst="rect">
            <a:avLst/>
          </a:prstGeom>
          <a:ln>
            <a:noFill/>
          </a:ln>
        </p:spPr>
        <p:txBody>
          <a:bodyPr wrap="square" lIns="91414" tIns="45718" rIns="91414" bIns="45718" anchor="t">
            <a:noAutofit/>
          </a:bodyPr>
          <a:lstStyle/>
          <a:p>
            <a:pPr>
              <a:spcAft>
                <a:spcPts val="1800"/>
              </a:spcAft>
              <a:buClr>
                <a:prstClr val="white"/>
              </a:buClr>
            </a:pPr>
            <a:r>
              <a:rPr lang="en-US" sz="2400" spc="-30" dirty="0">
                <a:ln w="3175">
                  <a:noFill/>
                </a:ln>
                <a:solidFill>
                  <a:srgbClr val="595959"/>
                </a:solidFill>
                <a:latin typeface="Calibri" panose="020F0502020204030204" pitchFamily="34" charset="0"/>
                <a:cs typeface="Calibri" panose="020F0502020204030204" pitchFamily="34" charset="0"/>
              </a:rPr>
              <a:t>The income levels mentioned in the following presentation are for illustration purposes only. They are not intended to represent the income of a typical Market America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nor are they intended to represent that any given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will earn income in that amount.</a:t>
            </a:r>
          </a:p>
          <a:p>
            <a:pPr>
              <a:spcAft>
                <a:spcPts val="1800"/>
              </a:spcAft>
              <a:buClr>
                <a:prstClr val="white"/>
              </a:buClr>
            </a:pPr>
            <a:r>
              <a:rPr lang="en-US" sz="2400" spc="-30" dirty="0">
                <a:ln w="3175">
                  <a:noFill/>
                </a:ln>
                <a:solidFill>
                  <a:srgbClr val="595959"/>
                </a:solidFill>
                <a:latin typeface="Calibri" panose="020F0502020204030204" pitchFamily="34" charset="0"/>
                <a:cs typeface="Calibri" panose="020F0502020204030204" pitchFamily="34" charset="0"/>
              </a:rPr>
              <a:t>The success of any Market America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will depend upon the amount of hard work, talent and dedication which he or she devotes to building his or her Market America business.</a:t>
            </a:r>
          </a:p>
        </p:txBody>
      </p:sp>
      <p:pic>
        <p:nvPicPr>
          <p:cNvPr id="4" name="Picture 3">
            <a:extLst>
              <a:ext uri="{FF2B5EF4-FFF2-40B4-BE49-F238E27FC236}">
                <a16:creationId xmlns:a16="http://schemas.microsoft.com/office/drawing/2014/main" id="{7C9D0A59-1F08-524B-8C38-2F755A79DC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5" name="Rectangle 4">
            <a:extLst>
              <a:ext uri="{FF2B5EF4-FFF2-40B4-BE49-F238E27FC236}">
                <a16:creationId xmlns:a16="http://schemas.microsoft.com/office/drawing/2014/main" id="{93B207DF-D23D-D349-BC98-D0325C1F15A6}"/>
              </a:ext>
            </a:extLst>
          </p:cNvPr>
          <p:cNvSpPr/>
          <p:nvPr/>
        </p:nvSpPr>
        <p:spPr>
          <a:xfrm>
            <a:off x="800107" y="557478"/>
            <a:ext cx="6938421"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Calibri" panose="020F0502020204030204" pitchFamily="34" charset="0"/>
              </a:rPr>
              <a:t>disclaimer</a:t>
            </a:r>
          </a:p>
        </p:txBody>
      </p:sp>
      <p:cxnSp>
        <p:nvCxnSpPr>
          <p:cNvPr id="6" name="Straight Connector 5">
            <a:extLst>
              <a:ext uri="{FF2B5EF4-FFF2-40B4-BE49-F238E27FC236}">
                <a16:creationId xmlns:a16="http://schemas.microsoft.com/office/drawing/2014/main" id="{1FEEFFF4-0A02-CB4D-9DB7-934C4BE2F4B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0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gn on a wooden chair&#13;&#10;&#13;&#10;Description automatically generated">
            <a:extLst>
              <a:ext uri="{FF2B5EF4-FFF2-40B4-BE49-F238E27FC236}">
                <a16:creationId xmlns:a16="http://schemas.microsoft.com/office/drawing/2014/main" id="{2F98ADC2-79E3-5A49-9EF6-122B0B653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9507" y="1338511"/>
            <a:ext cx="2805858" cy="1882410"/>
          </a:xfrm>
          <a:prstGeom prst="rect">
            <a:avLst/>
          </a:prstGeom>
        </p:spPr>
      </p:pic>
      <p:sp>
        <p:nvSpPr>
          <p:cNvPr id="77" name="TextBox 76">
            <a:extLst>
              <a:ext uri="{FF2B5EF4-FFF2-40B4-BE49-F238E27FC236}">
                <a16:creationId xmlns:a16="http://schemas.microsoft.com/office/drawing/2014/main" id="{718F113E-B192-C249-B051-E6FFC6A2AA65}"/>
              </a:ext>
            </a:extLst>
          </p:cNvPr>
          <p:cNvSpPr txBox="1"/>
          <p:nvPr/>
        </p:nvSpPr>
        <p:spPr>
          <a:xfrm>
            <a:off x="8609507" y="3220921"/>
            <a:ext cx="2805858" cy="615553"/>
          </a:xfrm>
          <a:prstGeom prst="rect">
            <a:avLst/>
          </a:prstGeom>
          <a:solidFill>
            <a:srgbClr val="0997B5"/>
          </a:solidFill>
        </p:spPr>
        <p:txBody>
          <a:bodyPr wrap="square"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Rise in Online Sales</a:t>
            </a:r>
          </a:p>
        </p:txBody>
      </p:sp>
      <p:pic>
        <p:nvPicPr>
          <p:cNvPr id="8" name="Picture 7" descr="A person standing in a room&#13;&#10;&#13;&#10;Description automatically generated">
            <a:extLst>
              <a:ext uri="{FF2B5EF4-FFF2-40B4-BE49-F238E27FC236}">
                <a16:creationId xmlns:a16="http://schemas.microsoft.com/office/drawing/2014/main" id="{A0A77438-91CE-014C-BB0A-34470B0A8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60"/>
          <a:stretch/>
        </p:blipFill>
        <p:spPr>
          <a:xfrm>
            <a:off x="8609507" y="4104919"/>
            <a:ext cx="2805858" cy="1915437"/>
          </a:xfrm>
          <a:prstGeom prst="rect">
            <a:avLst/>
          </a:prstGeom>
        </p:spPr>
      </p:pic>
      <p:sp>
        <p:nvSpPr>
          <p:cNvPr id="11" name="Rectangle 10">
            <a:extLst>
              <a:ext uri="{FF2B5EF4-FFF2-40B4-BE49-F238E27FC236}">
                <a16:creationId xmlns:a16="http://schemas.microsoft.com/office/drawing/2014/main" id="{33E06F6E-2D40-FA41-A170-F28DD1177E55}"/>
              </a:ext>
            </a:extLst>
          </p:cNvPr>
          <p:cNvSpPr/>
          <p:nvPr/>
        </p:nvSpPr>
        <p:spPr>
          <a:xfrm>
            <a:off x="776635" y="1570182"/>
            <a:ext cx="4066298" cy="4154984"/>
          </a:xfrm>
          <a:prstGeom prst="rect">
            <a:avLst/>
          </a:prstGeom>
        </p:spPr>
        <p:txBody>
          <a:bodyPr wrap="square">
            <a:spAutoFit/>
          </a:bodyPr>
          <a:lstStyle/>
          <a:p>
            <a:pPr defTabSz="914149"/>
            <a:r>
              <a:rPr lang="en-US" sz="2400" b="1" dirty="0">
                <a:solidFill>
                  <a:schemeClr val="bg2">
                    <a:lumMod val="50000"/>
                  </a:schemeClr>
                </a:solidFill>
                <a:latin typeface="Calibri" panose="020F0502020204030204" pitchFamily="34" charset="0"/>
                <a:ea typeface="Helvetica Regular" charset="0"/>
                <a:cs typeface="Helvetica Regular" charset="0"/>
              </a:rPr>
              <a:t>Four major trends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are taking place creating one of the greatest opportunities for those who have positioned themselves ahead of </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these trends.</a:t>
            </a:r>
          </a:p>
          <a:p>
            <a:pPr defTabSz="914149"/>
            <a:endParaRPr lang="en-US" sz="2400" dirty="0">
              <a:solidFill>
                <a:schemeClr val="bg2">
                  <a:lumMod val="50000"/>
                </a:schemeClr>
              </a:solidFill>
              <a:latin typeface="Calibri Light" panose="020F0302020204030204" pitchFamily="34" charset="0"/>
              <a:ea typeface="Helvetica Regular" charset="0"/>
              <a:cs typeface="Helvetica Regular" charset="0"/>
            </a:endParaRP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Market America | SHOP•COM is positioned to take advantage of all four trends with</a:t>
            </a:r>
            <a:r>
              <a:rPr lang="en-US" sz="2000" dirty="0">
                <a:solidFill>
                  <a:schemeClr val="bg2">
                    <a:lumMod val="50000"/>
                  </a:schemeClr>
                </a:solidFill>
                <a:latin typeface="Calibri" panose="020F0502020204030204" pitchFamily="34" charset="0"/>
                <a:ea typeface="Helvetica Regular" charset="0"/>
                <a:cs typeface="Calibri" panose="020F0502020204030204" pitchFamily="34" charset="0"/>
              </a:rPr>
              <a:t> </a:t>
            </a:r>
            <a:r>
              <a:rPr lang="en-US" sz="2400" dirty="0">
                <a:solidFill>
                  <a:srgbClr val="595959"/>
                </a:solidFill>
                <a:latin typeface="Calibri" panose="020F0502020204030204" pitchFamily="34" charset="0"/>
                <a:ea typeface="Helvetica Regular" charset="0"/>
                <a:cs typeface="Helvetica Regular" charset="0"/>
              </a:rPr>
              <a:t>the</a:t>
            </a:r>
            <a:r>
              <a:rPr lang="en-US" sz="2400" b="1" dirty="0">
                <a:solidFill>
                  <a:srgbClr val="0997B5"/>
                </a:solidFill>
                <a:latin typeface="Calibri" panose="020F0502020204030204" pitchFamily="34" charset="0"/>
                <a:ea typeface="Helvetica Regular" charset="0"/>
                <a:cs typeface="Helvetica Regular" charset="0"/>
              </a:rPr>
              <a:t> </a:t>
            </a:r>
            <a:r>
              <a:rPr lang="en-US" sz="2400" b="1" dirty="0" err="1">
                <a:solidFill>
                  <a:srgbClr val="0997B5"/>
                </a:solidFill>
                <a:latin typeface="Calibri" panose="020F0502020204030204" pitchFamily="34" charset="0"/>
                <a:ea typeface="Helvetica Regular" charset="0"/>
                <a:cs typeface="Helvetica Regular" charset="0"/>
              </a:rPr>
              <a:t>UnFranchise</a:t>
            </a:r>
            <a:r>
              <a:rPr lang="en-US" sz="2400" b="1" dirty="0">
                <a:solidFill>
                  <a:srgbClr val="0997B5"/>
                </a:solidFill>
                <a:latin typeface="Calibri" panose="020F0502020204030204" pitchFamily="34" charset="0"/>
                <a:ea typeface="Helvetica Regular" charset="0"/>
                <a:cs typeface="Helvetica Regular" charset="0"/>
              </a:rPr>
              <a:t>® Business.</a:t>
            </a:r>
            <a:endParaRPr lang="en-US" sz="2400" dirty="0">
              <a:solidFill>
                <a:srgbClr val="0997B5"/>
              </a:solidFill>
              <a:latin typeface="Calibri Light" panose="020F0302020204030204" pitchFamily="34" charset="0"/>
              <a:ea typeface="Helvetica Regular" charset="0"/>
              <a:cs typeface="Helvetica Regular" charset="0"/>
            </a:endParaRPr>
          </a:p>
        </p:txBody>
      </p:sp>
      <p:sp>
        <p:nvSpPr>
          <p:cNvPr id="3" name="TextBox 2">
            <a:extLst>
              <a:ext uri="{FF2B5EF4-FFF2-40B4-BE49-F238E27FC236}">
                <a16:creationId xmlns:a16="http://schemas.microsoft.com/office/drawing/2014/main" id="{0861A14A-3546-E941-9BEC-9AB9CC5C41DB}"/>
              </a:ext>
            </a:extLst>
          </p:cNvPr>
          <p:cNvSpPr txBox="1"/>
          <p:nvPr/>
        </p:nvSpPr>
        <p:spPr>
          <a:xfrm>
            <a:off x="5503332" y="3224384"/>
            <a:ext cx="2802791" cy="615553"/>
          </a:xfrm>
          <a:prstGeom prst="rect">
            <a:avLst/>
          </a:prstGeom>
          <a:solidFill>
            <a:srgbClr val="0997B5"/>
          </a:solidFill>
        </p:spPr>
        <p:txBody>
          <a:bodyPr wrap="square"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Retail Store Collapse</a:t>
            </a:r>
          </a:p>
        </p:txBody>
      </p:sp>
      <p:sp>
        <p:nvSpPr>
          <p:cNvPr id="82" name="Rectangle 81">
            <a:extLst>
              <a:ext uri="{FF2B5EF4-FFF2-40B4-BE49-F238E27FC236}">
                <a16:creationId xmlns:a16="http://schemas.microsoft.com/office/drawing/2014/main" id="{F60F103E-4287-8B4C-BC12-66DB71178BB1}"/>
              </a:ext>
            </a:extLst>
          </p:cNvPr>
          <p:cNvSpPr/>
          <p:nvPr/>
        </p:nvSpPr>
        <p:spPr>
          <a:xfrm>
            <a:off x="800107" y="574411"/>
            <a:ext cx="771735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cs typeface="Calibri" panose="020F0502020204030204" pitchFamily="34" charset="0"/>
              </a:rPr>
              <a:t>RAPIDLY CHANGING ECONOMY</a:t>
            </a:r>
          </a:p>
        </p:txBody>
      </p:sp>
      <p:pic>
        <p:nvPicPr>
          <p:cNvPr id="13" name="Picture 12">
            <a:extLst>
              <a:ext uri="{FF2B5EF4-FFF2-40B4-BE49-F238E27FC236}">
                <a16:creationId xmlns:a16="http://schemas.microsoft.com/office/drawing/2014/main" id="{57116D96-4891-ED40-844D-04527911E3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97B92522-9D7E-7247-9E16-36F0388659C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4" name="Picture 3" descr="A sign above a store&#13;&#10;&#13;&#10;Description automatically generated">
            <a:extLst>
              <a:ext uri="{FF2B5EF4-FFF2-40B4-BE49-F238E27FC236}">
                <a16:creationId xmlns:a16="http://schemas.microsoft.com/office/drawing/2014/main" id="{5E464F70-9BCC-7540-A00F-0EB9CB4F4C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03333" y="1356357"/>
            <a:ext cx="2802792" cy="1866920"/>
          </a:xfrm>
          <a:prstGeom prst="rect">
            <a:avLst/>
          </a:prstGeom>
        </p:spPr>
      </p:pic>
      <p:pic>
        <p:nvPicPr>
          <p:cNvPr id="6" name="Picture 5" descr="A group of people sitting at a table&#13;&#10;&#13;&#10;Description automatically generated">
            <a:extLst>
              <a:ext uri="{FF2B5EF4-FFF2-40B4-BE49-F238E27FC236}">
                <a16:creationId xmlns:a16="http://schemas.microsoft.com/office/drawing/2014/main" id="{32A8E746-B25C-3F4F-BC3F-1A5425DE08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3333" y="4104919"/>
            <a:ext cx="2802790" cy="1861771"/>
          </a:xfrm>
          <a:prstGeom prst="rect">
            <a:avLst/>
          </a:prstGeom>
        </p:spPr>
      </p:pic>
      <p:sp>
        <p:nvSpPr>
          <p:cNvPr id="16" name="TextBox 15">
            <a:extLst>
              <a:ext uri="{FF2B5EF4-FFF2-40B4-BE49-F238E27FC236}">
                <a16:creationId xmlns:a16="http://schemas.microsoft.com/office/drawing/2014/main" id="{D1405473-B826-EE4F-8ED9-F4CE3F874B60}"/>
              </a:ext>
            </a:extLst>
          </p:cNvPr>
          <p:cNvSpPr txBox="1"/>
          <p:nvPr/>
        </p:nvSpPr>
        <p:spPr>
          <a:xfrm>
            <a:off x="8609506" y="5916730"/>
            <a:ext cx="2805859" cy="615553"/>
          </a:xfrm>
          <a:prstGeom prst="rect">
            <a:avLst/>
          </a:prstGeom>
          <a:solidFill>
            <a:srgbClr val="0997B5"/>
          </a:solidFill>
        </p:spPr>
        <p:txBody>
          <a:bodyPr wrap="square" lIns="91440"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Rise in Entrepreneurship</a:t>
            </a:r>
          </a:p>
        </p:txBody>
      </p:sp>
      <p:sp>
        <p:nvSpPr>
          <p:cNvPr id="12" name="TextBox 11">
            <a:extLst>
              <a:ext uri="{FF2B5EF4-FFF2-40B4-BE49-F238E27FC236}">
                <a16:creationId xmlns:a16="http://schemas.microsoft.com/office/drawing/2014/main" id="{FFEB421A-A5D7-864B-AB9E-3B105CFE1A1C}"/>
              </a:ext>
            </a:extLst>
          </p:cNvPr>
          <p:cNvSpPr txBox="1"/>
          <p:nvPr/>
        </p:nvSpPr>
        <p:spPr>
          <a:xfrm>
            <a:off x="5503332" y="5904145"/>
            <a:ext cx="2802790" cy="640175"/>
          </a:xfrm>
          <a:prstGeom prst="rect">
            <a:avLst/>
          </a:prstGeom>
          <a:solidFill>
            <a:srgbClr val="0997B5"/>
          </a:solidFill>
        </p:spPr>
        <p:txBody>
          <a:bodyPr wrap="square" tIns="64008" bIns="64008" rtlCol="0" anchor="ctr" anchorCtr="0">
            <a:spAutoFit/>
          </a:bodyPr>
          <a:lstStyle/>
          <a:p>
            <a:pPr algn="ctr"/>
            <a:r>
              <a:rPr lang="en-US" sz="1600" b="1" dirty="0">
                <a:solidFill>
                  <a:schemeClr val="bg1"/>
                </a:solidFill>
                <a:latin typeface="Calibri" panose="020F0502020204030204" pitchFamily="34" charset="0"/>
                <a:cs typeface="Calibri" panose="020F0502020204030204" pitchFamily="34" charset="0"/>
              </a:rPr>
              <a:t>One-to-One Marketing </a:t>
            </a:r>
          </a:p>
          <a:p>
            <a:pPr algn="ctr"/>
            <a:r>
              <a:rPr lang="en-US" sz="1600" b="1" dirty="0">
                <a:solidFill>
                  <a:schemeClr val="bg1"/>
                </a:solidFill>
                <a:latin typeface="Calibri" panose="020F0502020204030204" pitchFamily="34" charset="0"/>
                <a:cs typeface="Calibri" panose="020F0502020204030204" pitchFamily="34" charset="0"/>
              </a:rPr>
              <a:t>Replacing Mass Marketing</a:t>
            </a:r>
          </a:p>
        </p:txBody>
      </p:sp>
    </p:spTree>
    <p:extLst>
      <p:ext uri="{BB962C8B-B14F-4D97-AF65-F5344CB8AC3E}">
        <p14:creationId xmlns:p14="http://schemas.microsoft.com/office/powerpoint/2010/main" val="309044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9784492-DF73-C04D-BC90-26AFD0ADE619}"/>
              </a:ext>
            </a:extLst>
          </p:cNvPr>
          <p:cNvGrpSpPr/>
          <p:nvPr/>
        </p:nvGrpSpPr>
        <p:grpSpPr>
          <a:xfrm>
            <a:off x="2773007" y="2404439"/>
            <a:ext cx="6612118" cy="4049849"/>
            <a:chOff x="3615877" y="931582"/>
            <a:chExt cx="6612118" cy="3887309"/>
          </a:xfrm>
        </p:grpSpPr>
        <p:cxnSp>
          <p:nvCxnSpPr>
            <p:cNvPr id="34" name="Elbow Connector 33">
              <a:extLst>
                <a:ext uri="{FF2B5EF4-FFF2-40B4-BE49-F238E27FC236}">
                  <a16:creationId xmlns:a16="http://schemas.microsoft.com/office/drawing/2014/main" id="{EF377B07-6B49-DE4D-AC13-F086F0B1B7EC}"/>
                </a:ext>
              </a:extLst>
            </p:cNvPr>
            <p:cNvCxnSpPr>
              <a:cxnSpLocks/>
            </p:cNvCxnSpPr>
            <p:nvPr/>
          </p:nvCxnSpPr>
          <p:spPr>
            <a:xfrm rot="5400000">
              <a:off x="2668469"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CAA03E8A-0694-9B4C-A37F-2EA9AC4DAF93}"/>
                </a:ext>
              </a:extLst>
            </p:cNvPr>
            <p:cNvCxnSpPr>
              <a:cxnSpLocks/>
            </p:cNvCxnSpPr>
            <p:nvPr/>
          </p:nvCxnSpPr>
          <p:spPr>
            <a:xfrm rot="16200000" flipH="1">
              <a:off x="7288098" y="1878993"/>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3"/>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4"/>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5"/>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6"/>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8"/>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10"/>
          <a:stretch>
            <a:fillRect/>
          </a:stretch>
        </p:blipFill>
        <p:spPr>
          <a:xfrm>
            <a:off x="0" y="0"/>
            <a:ext cx="12192000" cy="6858000"/>
          </a:xfrm>
          <a:prstGeom prst="rect">
            <a:avLst/>
          </a:prstGeom>
        </p:spPr>
      </p:pic>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3067913"/>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$1,500 per BDC</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37" name="Rectangle 36">
            <a:extLst>
              <a:ext uri="{FF2B5EF4-FFF2-40B4-BE49-F238E27FC236}">
                <a16:creationId xmlns:a16="http://schemas.microsoft.com/office/drawing/2014/main" id="{67131EF0-F00F-E140-855C-E3A30AFA3A2D}"/>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commissions are earned</a:t>
            </a:r>
          </a:p>
        </p:txBody>
      </p:sp>
      <p:cxnSp>
        <p:nvCxnSpPr>
          <p:cNvPr id="38" name="Straight Connector 37">
            <a:extLst>
              <a:ext uri="{FF2B5EF4-FFF2-40B4-BE49-F238E27FC236}">
                <a16:creationId xmlns:a16="http://schemas.microsoft.com/office/drawing/2014/main" id="{F6C93FC8-E6E2-9C4C-B113-FC91B8A2AA4C}"/>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43341DD-6943-D041-B251-017AF35DD4A4}"/>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BV is tracked daily and commissions are calculated weekly.</a:t>
            </a:r>
          </a:p>
        </p:txBody>
      </p:sp>
    </p:spTree>
    <p:extLst>
      <p:ext uri="{BB962C8B-B14F-4D97-AF65-F5344CB8AC3E}">
        <p14:creationId xmlns:p14="http://schemas.microsoft.com/office/powerpoint/2010/main" val="3639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down)">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down)">
                                      <p:cBhvr>
                                        <p:cTn id="56" dur="500"/>
                                        <p:tgtEl>
                                          <p:spTgt spid="7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ipe(down)">
                                      <p:cBhvr>
                                        <p:cTn id="59" dur="500"/>
                                        <p:tgtEl>
                                          <p:spTgt spid="7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wipe(down)">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par>
                                <p:cTn id="68" presetID="22" presetClass="entr" presetSubtype="4"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ipe(down)">
                                      <p:cBhvr>
                                        <p:cTn id="73" dur="500"/>
                                        <p:tgtEl>
                                          <p:spTgt spid="7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down)">
                                      <p:cBhvr>
                                        <p:cTn id="79" dur="500"/>
                                        <p:tgtEl>
                                          <p:spTgt spid="78"/>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wipe(down)">
                                      <p:cBhvr>
                                        <p:cTn id="83" dur="500"/>
                                        <p:tgtEl>
                                          <p:spTgt spid="83"/>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83" grpId="0" animBg="1"/>
      <p:bldP spid="32" grpId="0"/>
      <p:bldP spid="41" grpId="0"/>
      <p:bldP spid="44" grpId="0"/>
      <p:bldP spid="71" grpId="0"/>
      <p:bldP spid="74" grpId="0"/>
      <p:bldP spid="73" grpId="0"/>
      <p:bldP spid="70" grpId="0"/>
      <p:bldP spid="43"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8E8D8E0F-1B69-4A4E-8CDA-AA183ACB5297}"/>
              </a:ext>
            </a:extLst>
          </p:cNvPr>
          <p:cNvGrpSpPr/>
          <p:nvPr/>
        </p:nvGrpSpPr>
        <p:grpSpPr>
          <a:xfrm>
            <a:off x="2802502" y="2351829"/>
            <a:ext cx="6582624" cy="4102460"/>
            <a:chOff x="3645372" y="881083"/>
            <a:chExt cx="6582624" cy="3937808"/>
          </a:xfrm>
        </p:grpSpPr>
        <p:cxnSp>
          <p:nvCxnSpPr>
            <p:cNvPr id="49" name="Elbow Connector 48">
              <a:extLst>
                <a:ext uri="{FF2B5EF4-FFF2-40B4-BE49-F238E27FC236}">
                  <a16:creationId xmlns:a16="http://schemas.microsoft.com/office/drawing/2014/main" id="{EE937209-3746-8241-B188-FF7BA530C81E}"/>
                </a:ext>
              </a:extLst>
            </p:cNvPr>
            <p:cNvCxnSpPr>
              <a:cxnSpLocks/>
            </p:cNvCxnSpPr>
            <p:nvPr/>
          </p:nvCxnSpPr>
          <p:spPr>
            <a:xfrm rot="5400000">
              <a:off x="2697964"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4FDF4D85-5513-A948-AF94-7CBC12C68F0E}"/>
                </a:ext>
              </a:extLst>
            </p:cNvPr>
            <p:cNvCxnSpPr>
              <a:cxnSpLocks/>
            </p:cNvCxnSpPr>
            <p:nvPr/>
          </p:nvCxnSpPr>
          <p:spPr>
            <a:xfrm rot="16200000" flipH="1">
              <a:off x="7171037" y="1761932"/>
              <a:ext cx="3937808" cy="2176110"/>
            </a:xfrm>
            <a:prstGeom prst="bentConnector3">
              <a:avLst>
                <a:gd name="adj1" fmla="val 389"/>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5"/>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7"/>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8"/>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9"/>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10"/>
          <a:stretch>
            <a:fillRect/>
          </a:stretch>
        </p:blipFill>
        <p:spPr>
          <a:xfrm>
            <a:off x="0" y="0"/>
            <a:ext cx="12192000" cy="6858000"/>
          </a:xfrm>
          <a:prstGeom prst="rect">
            <a:avLst/>
          </a:prstGeom>
        </p:spPr>
      </p:pic>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288938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$3,000 per BDC</a:t>
            </a:r>
          </a:p>
        </p:txBody>
      </p:sp>
      <p:sp>
        <p:nvSpPr>
          <p:cNvPr id="35" name="TextBox 34">
            <a:extLst>
              <a:ext uri="{FF2B5EF4-FFF2-40B4-BE49-F238E27FC236}">
                <a16:creationId xmlns:a16="http://schemas.microsoft.com/office/drawing/2014/main" id="{7A08B733-BFCA-DA4F-947F-2E6ADDF51A37}"/>
              </a:ext>
            </a:extLst>
          </p:cNvPr>
          <p:cNvSpPr txBox="1"/>
          <p:nvPr/>
        </p:nvSpPr>
        <p:spPr>
          <a:xfrm>
            <a:off x="9627950" y="242223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1200/1200 = $300</a:t>
            </a:r>
          </a:p>
        </p:txBody>
      </p:sp>
      <p:sp>
        <p:nvSpPr>
          <p:cNvPr id="37" name="TextBox 36">
            <a:extLst>
              <a:ext uri="{FF2B5EF4-FFF2-40B4-BE49-F238E27FC236}">
                <a16:creationId xmlns:a16="http://schemas.microsoft.com/office/drawing/2014/main" id="{1E2A4ECC-ECD1-5D44-BDCD-4C95103C30F1}"/>
              </a:ext>
            </a:extLst>
          </p:cNvPr>
          <p:cNvSpPr txBox="1"/>
          <p:nvPr/>
        </p:nvSpPr>
        <p:spPr>
          <a:xfrm>
            <a:off x="9627950" y="2207154"/>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2400/2400 = $300</a:t>
            </a:r>
          </a:p>
        </p:txBody>
      </p:sp>
      <p:sp>
        <p:nvSpPr>
          <p:cNvPr id="38" name="TextBox 37">
            <a:extLst>
              <a:ext uri="{FF2B5EF4-FFF2-40B4-BE49-F238E27FC236}">
                <a16:creationId xmlns:a16="http://schemas.microsoft.com/office/drawing/2014/main" id="{37911961-7BE7-3845-A605-D5AA1D80F1D4}"/>
              </a:ext>
            </a:extLst>
          </p:cNvPr>
          <p:cNvSpPr txBox="1"/>
          <p:nvPr/>
        </p:nvSpPr>
        <p:spPr>
          <a:xfrm>
            <a:off x="9627950" y="1981887"/>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3600/3600 = $300</a:t>
            </a:r>
          </a:p>
        </p:txBody>
      </p:sp>
      <p:sp>
        <p:nvSpPr>
          <p:cNvPr id="39" name="TextBox 38">
            <a:extLst>
              <a:ext uri="{FF2B5EF4-FFF2-40B4-BE49-F238E27FC236}">
                <a16:creationId xmlns:a16="http://schemas.microsoft.com/office/drawing/2014/main" id="{63733A67-FB99-3447-9722-90EB6AD5B814}"/>
              </a:ext>
            </a:extLst>
          </p:cNvPr>
          <p:cNvSpPr txBox="1"/>
          <p:nvPr/>
        </p:nvSpPr>
        <p:spPr>
          <a:xfrm>
            <a:off x="9627950" y="177395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5000/5000 = $600</a:t>
            </a:r>
          </a:p>
        </p:txBody>
      </p:sp>
      <p:sp>
        <p:nvSpPr>
          <p:cNvPr id="40" name="TextBox 39">
            <a:extLst>
              <a:ext uri="{FF2B5EF4-FFF2-40B4-BE49-F238E27FC236}">
                <a16:creationId xmlns:a16="http://schemas.microsoft.com/office/drawing/2014/main" id="{3310218F-CF60-0744-8E34-1AB43844C951}"/>
              </a:ext>
            </a:extLst>
          </p:cNvPr>
          <p:cNvSpPr txBox="1"/>
          <p:nvPr/>
        </p:nvSpPr>
        <p:spPr>
          <a:xfrm>
            <a:off x="9627951" y="2752693"/>
            <a:ext cx="2201242" cy="243398"/>
          </a:xfrm>
          <a:prstGeom prst="rect">
            <a:avLst/>
          </a:prstGeom>
          <a:solidFill>
            <a:srgbClr val="93CA14"/>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IBV: $1,500</a:t>
            </a:r>
          </a:p>
        </p:txBody>
      </p:sp>
      <p:sp>
        <p:nvSpPr>
          <p:cNvPr id="45" name="Rectangle 44">
            <a:extLst>
              <a:ext uri="{FF2B5EF4-FFF2-40B4-BE49-F238E27FC236}">
                <a16:creationId xmlns:a16="http://schemas.microsoft.com/office/drawing/2014/main" id="{F01B3CE5-FC64-864A-8544-2BAD2E46F9E2}"/>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COMMISSIONS ARE EARNED</a:t>
            </a:r>
          </a:p>
        </p:txBody>
      </p:sp>
      <p:cxnSp>
        <p:nvCxnSpPr>
          <p:cNvPr id="46" name="Straight Connector 45">
            <a:extLst>
              <a:ext uri="{FF2B5EF4-FFF2-40B4-BE49-F238E27FC236}">
                <a16:creationId xmlns:a16="http://schemas.microsoft.com/office/drawing/2014/main" id="{3552331B-1F30-5F4B-890E-03DFB0F37CE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EF8F9052-2767-924C-BE20-5F4718E4BB4E}"/>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IBV is tracked daily and commissions are calculated weekly.</a:t>
            </a:r>
          </a:p>
        </p:txBody>
      </p:sp>
      <p:grpSp>
        <p:nvGrpSpPr>
          <p:cNvPr id="2" name="Group 1">
            <a:extLst>
              <a:ext uri="{FF2B5EF4-FFF2-40B4-BE49-F238E27FC236}">
                <a16:creationId xmlns:a16="http://schemas.microsoft.com/office/drawing/2014/main" id="{43FF078A-41D9-DB4E-A8B1-4A46058CA27D}"/>
              </a:ext>
            </a:extLst>
          </p:cNvPr>
          <p:cNvGrpSpPr/>
          <p:nvPr/>
        </p:nvGrpSpPr>
        <p:grpSpPr>
          <a:xfrm>
            <a:off x="1941113" y="5662603"/>
            <a:ext cx="777008" cy="528540"/>
            <a:chOff x="1941113" y="5662603"/>
            <a:chExt cx="777008" cy="528540"/>
          </a:xfrm>
        </p:grpSpPr>
        <p:pic>
          <p:nvPicPr>
            <p:cNvPr id="52" name="Picture 51">
              <a:extLst>
                <a:ext uri="{FF2B5EF4-FFF2-40B4-BE49-F238E27FC236}">
                  <a16:creationId xmlns:a16="http://schemas.microsoft.com/office/drawing/2014/main" id="{985B89FC-F837-F941-A078-1B1C42D0A516}"/>
                </a:ext>
              </a:extLst>
            </p:cNvPr>
            <p:cNvPicPr>
              <a:picLocks noChangeAspect="1"/>
            </p:cNvPicPr>
            <p:nvPr/>
          </p:nvPicPr>
          <p:blipFill>
            <a:blip r:embed="rId11"/>
            <a:stretch>
              <a:fillRect/>
            </a:stretch>
          </p:blipFill>
          <p:spPr>
            <a:xfrm>
              <a:off x="1941113" y="5662603"/>
              <a:ext cx="528540" cy="528540"/>
            </a:xfrm>
            <a:prstGeom prst="rect">
              <a:avLst/>
            </a:prstGeom>
          </p:spPr>
        </p:pic>
        <p:cxnSp>
          <p:nvCxnSpPr>
            <p:cNvPr id="54" name="Straight Arrow Connector 53">
              <a:extLst>
                <a:ext uri="{FF2B5EF4-FFF2-40B4-BE49-F238E27FC236}">
                  <a16:creationId xmlns:a16="http://schemas.microsoft.com/office/drawing/2014/main" id="{ADF624D7-C2B4-B647-9CDD-7562B97C1B0B}"/>
                </a:ext>
              </a:extLst>
            </p:cNvPr>
            <p:cNvCxnSpPr>
              <a:cxnSpLocks/>
            </p:cNvCxnSpPr>
            <p:nvPr/>
          </p:nvCxnSpPr>
          <p:spPr>
            <a:xfrm>
              <a:off x="2445093" y="5926873"/>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7151CB02-6B81-504E-8CD7-CEE388F832F1}"/>
              </a:ext>
            </a:extLst>
          </p:cNvPr>
          <p:cNvGrpSpPr/>
          <p:nvPr/>
        </p:nvGrpSpPr>
        <p:grpSpPr>
          <a:xfrm>
            <a:off x="5331461" y="4595195"/>
            <a:ext cx="906808" cy="290387"/>
            <a:chOff x="5331461" y="4595195"/>
            <a:chExt cx="906808" cy="290387"/>
          </a:xfrm>
        </p:grpSpPr>
        <p:pic>
          <p:nvPicPr>
            <p:cNvPr id="53" name="Picture 52">
              <a:extLst>
                <a:ext uri="{FF2B5EF4-FFF2-40B4-BE49-F238E27FC236}">
                  <a16:creationId xmlns:a16="http://schemas.microsoft.com/office/drawing/2014/main" id="{E07E953B-C7E1-2743-8120-E2548A843AA4}"/>
                </a:ext>
              </a:extLst>
            </p:cNvPr>
            <p:cNvPicPr>
              <a:picLocks noChangeAspect="1"/>
            </p:cNvPicPr>
            <p:nvPr/>
          </p:nvPicPr>
          <p:blipFill>
            <a:blip r:embed="rId12"/>
            <a:stretch>
              <a:fillRect/>
            </a:stretch>
          </p:blipFill>
          <p:spPr>
            <a:xfrm>
              <a:off x="5604489" y="4595195"/>
              <a:ext cx="633780" cy="290387"/>
            </a:xfrm>
            <a:prstGeom prst="rect">
              <a:avLst/>
            </a:prstGeom>
          </p:spPr>
        </p:pic>
        <p:cxnSp>
          <p:nvCxnSpPr>
            <p:cNvPr id="56" name="Straight Arrow Connector 55">
              <a:extLst>
                <a:ext uri="{FF2B5EF4-FFF2-40B4-BE49-F238E27FC236}">
                  <a16:creationId xmlns:a16="http://schemas.microsoft.com/office/drawing/2014/main" id="{21ACEF98-F954-3C46-A724-15508AB3876A}"/>
                </a:ext>
              </a:extLst>
            </p:cNvPr>
            <p:cNvCxnSpPr>
              <a:cxnSpLocks/>
            </p:cNvCxnSpPr>
            <p:nvPr/>
          </p:nvCxnSpPr>
          <p:spPr>
            <a:xfrm flipH="1">
              <a:off x="5331461" y="475098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65342DE-2366-7A49-A4D5-3DB6C248FA41}"/>
              </a:ext>
            </a:extLst>
          </p:cNvPr>
          <p:cNvGrpSpPr/>
          <p:nvPr/>
        </p:nvGrpSpPr>
        <p:grpSpPr>
          <a:xfrm>
            <a:off x="9436624" y="5757214"/>
            <a:ext cx="1324294" cy="271555"/>
            <a:chOff x="9436624" y="5757214"/>
            <a:chExt cx="1324294" cy="271555"/>
          </a:xfrm>
        </p:grpSpPr>
        <p:pic>
          <p:nvPicPr>
            <p:cNvPr id="55" name="Picture 54">
              <a:extLst>
                <a:ext uri="{FF2B5EF4-FFF2-40B4-BE49-F238E27FC236}">
                  <a16:creationId xmlns:a16="http://schemas.microsoft.com/office/drawing/2014/main" id="{163D3B3B-C7EE-2147-90A5-04EE98A47BCF}"/>
                </a:ext>
              </a:extLst>
            </p:cNvPr>
            <p:cNvPicPr>
              <a:picLocks noChangeAspect="1"/>
            </p:cNvPicPr>
            <p:nvPr/>
          </p:nvPicPr>
          <p:blipFill>
            <a:blip r:embed="rId13"/>
            <a:stretch>
              <a:fillRect/>
            </a:stretch>
          </p:blipFill>
          <p:spPr>
            <a:xfrm>
              <a:off x="9737283" y="5757214"/>
              <a:ext cx="1023635" cy="271555"/>
            </a:xfrm>
            <a:prstGeom prst="rect">
              <a:avLst/>
            </a:prstGeom>
          </p:spPr>
        </p:pic>
        <p:cxnSp>
          <p:nvCxnSpPr>
            <p:cNvPr id="58" name="Straight Arrow Connector 57">
              <a:extLst>
                <a:ext uri="{FF2B5EF4-FFF2-40B4-BE49-F238E27FC236}">
                  <a16:creationId xmlns:a16="http://schemas.microsoft.com/office/drawing/2014/main" id="{A363EB1C-D33C-E542-8393-EEBAB3120400}"/>
                </a:ext>
              </a:extLst>
            </p:cNvPr>
            <p:cNvCxnSpPr>
              <a:cxnSpLocks/>
            </p:cNvCxnSpPr>
            <p:nvPr/>
          </p:nvCxnSpPr>
          <p:spPr>
            <a:xfrm flipH="1">
              <a:off x="9436624" y="588304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81E6D99-E120-DA4D-9157-0B85E03F4A95}"/>
              </a:ext>
            </a:extLst>
          </p:cNvPr>
          <p:cNvGrpSpPr/>
          <p:nvPr/>
        </p:nvGrpSpPr>
        <p:grpSpPr>
          <a:xfrm>
            <a:off x="10094138" y="3307813"/>
            <a:ext cx="1763958" cy="876855"/>
            <a:chOff x="10094138" y="3307813"/>
            <a:chExt cx="1763958" cy="876855"/>
          </a:xfrm>
        </p:grpSpPr>
        <p:cxnSp>
          <p:nvCxnSpPr>
            <p:cNvPr id="57" name="Straight Arrow Connector 56">
              <a:extLst>
                <a:ext uri="{FF2B5EF4-FFF2-40B4-BE49-F238E27FC236}">
                  <a16:creationId xmlns:a16="http://schemas.microsoft.com/office/drawing/2014/main" id="{707D4882-2830-454A-A58B-F535863B265E}"/>
                </a:ext>
              </a:extLst>
            </p:cNvPr>
            <p:cNvCxnSpPr>
              <a:cxnSpLocks/>
            </p:cNvCxnSpPr>
            <p:nvPr/>
          </p:nvCxnSpPr>
          <p:spPr>
            <a:xfrm flipH="1">
              <a:off x="10094138" y="37462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D9C6FB5-0AB9-4045-BABB-BD0AB17FC3BB}"/>
                </a:ext>
              </a:extLst>
            </p:cNvPr>
            <p:cNvGrpSpPr/>
            <p:nvPr/>
          </p:nvGrpSpPr>
          <p:grpSpPr>
            <a:xfrm>
              <a:off x="10380790" y="3307813"/>
              <a:ext cx="1477306" cy="876855"/>
              <a:chOff x="1574119" y="-1982317"/>
              <a:chExt cx="3462759" cy="2055321"/>
            </a:xfrm>
          </p:grpSpPr>
          <p:pic>
            <p:nvPicPr>
              <p:cNvPr id="86" name="Picture 85">
                <a:extLst>
                  <a:ext uri="{FF2B5EF4-FFF2-40B4-BE49-F238E27FC236}">
                    <a16:creationId xmlns:a16="http://schemas.microsoft.com/office/drawing/2014/main" id="{95E891AB-A455-FB46-893D-EAC87CC425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46924" y="-1982317"/>
                <a:ext cx="548586" cy="1750173"/>
              </a:xfrm>
              <a:prstGeom prst="rect">
                <a:avLst/>
              </a:prstGeom>
            </p:spPr>
          </p:pic>
          <p:grpSp>
            <p:nvGrpSpPr>
              <p:cNvPr id="9" name="Group 8">
                <a:extLst>
                  <a:ext uri="{FF2B5EF4-FFF2-40B4-BE49-F238E27FC236}">
                    <a16:creationId xmlns:a16="http://schemas.microsoft.com/office/drawing/2014/main" id="{9086BABE-35B7-EC42-BCDB-76F5ACED5624}"/>
                  </a:ext>
                </a:extLst>
              </p:cNvPr>
              <p:cNvGrpSpPr/>
              <p:nvPr/>
            </p:nvGrpSpPr>
            <p:grpSpPr>
              <a:xfrm>
                <a:off x="1574119" y="-1737724"/>
                <a:ext cx="3462759" cy="1810728"/>
                <a:chOff x="1574119" y="-1737724"/>
                <a:chExt cx="3462759" cy="1810728"/>
              </a:xfrm>
            </p:grpSpPr>
            <p:pic>
              <p:nvPicPr>
                <p:cNvPr id="72" name="Picture 71">
                  <a:extLst>
                    <a:ext uri="{FF2B5EF4-FFF2-40B4-BE49-F238E27FC236}">
                      <a16:creationId xmlns:a16="http://schemas.microsoft.com/office/drawing/2014/main" id="{5B643A92-C9E3-F243-81CD-35E4BAD4C82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22976" y="-1533947"/>
                  <a:ext cx="3213902" cy="1606951"/>
                </a:xfrm>
                <a:prstGeom prst="rect">
                  <a:avLst/>
                </a:prstGeom>
              </p:spPr>
            </p:pic>
            <p:pic>
              <p:nvPicPr>
                <p:cNvPr id="82" name="Picture 81">
                  <a:extLst>
                    <a:ext uri="{FF2B5EF4-FFF2-40B4-BE49-F238E27FC236}">
                      <a16:creationId xmlns:a16="http://schemas.microsoft.com/office/drawing/2014/main" id="{DC38FC4F-C27C-C544-A3D3-565748895C0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31897" y="-1737724"/>
                  <a:ext cx="548586" cy="1601768"/>
                </a:xfrm>
                <a:prstGeom prst="rect">
                  <a:avLst/>
                </a:prstGeom>
              </p:spPr>
            </p:pic>
            <p:pic>
              <p:nvPicPr>
                <p:cNvPr id="87" name="Picture 86">
                  <a:extLst>
                    <a:ext uri="{FF2B5EF4-FFF2-40B4-BE49-F238E27FC236}">
                      <a16:creationId xmlns:a16="http://schemas.microsoft.com/office/drawing/2014/main" id="{EBF0F085-F18F-2A49-A406-75A623BE86F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574119" y="-1574979"/>
                  <a:ext cx="1503961" cy="1608572"/>
                </a:xfrm>
                <a:prstGeom prst="rect">
                  <a:avLst/>
                </a:prstGeom>
              </p:spPr>
            </p:pic>
          </p:grpSp>
        </p:grpSp>
      </p:grpSp>
    </p:spTree>
    <p:extLst>
      <p:ext uri="{BB962C8B-B14F-4D97-AF65-F5344CB8AC3E}">
        <p14:creationId xmlns:p14="http://schemas.microsoft.com/office/powerpoint/2010/main" val="21416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2000"/>
                                        <p:tgtEl>
                                          <p:spTgt spid="48"/>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1000"/>
                                        <p:tgtEl>
                                          <p:spTgt spid="4"/>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par>
                          <p:cTn id="39" fill="hold">
                            <p:stCondLst>
                              <p:cond delay="4500"/>
                            </p:stCondLst>
                            <p:childTnLst>
                              <p:par>
                                <p:cTn id="40" presetID="22" presetClass="entr" presetSubtype="4"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par>
                          <p:cTn id="43" fill="hold">
                            <p:stCondLst>
                              <p:cond delay="5000"/>
                            </p:stCondLst>
                            <p:childTnLst>
                              <p:par>
                                <p:cTn id="44" presetID="22" presetClass="entr" presetSubtype="4"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2000"/>
                                        <p:tgtEl>
                                          <p:spTgt spid="13"/>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2000"/>
                                        <p:tgtEl>
                                          <p:spTgt spid="11"/>
                                        </p:tgtEl>
                                      </p:cBhvr>
                                    </p:animEffect>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down)">
                                      <p:cBhvr>
                                        <p:cTn id="53" dur="500"/>
                                        <p:tgtEl>
                                          <p:spTgt spid="4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par>
                          <p:cTn id="57" fill="hold">
                            <p:stCondLst>
                              <p:cond delay="7500"/>
                            </p:stCondLst>
                            <p:childTnLst>
                              <p:par>
                                <p:cTn id="58" presetID="22" presetClass="entr" presetSubtype="4"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par>
                          <p:cTn id="61" fill="hold">
                            <p:stCondLst>
                              <p:cond delay="8000"/>
                            </p:stCondLst>
                            <p:childTnLst>
                              <p:par>
                                <p:cTn id="62" presetID="22" presetClass="entr" presetSubtype="4"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2000"/>
                                        <p:tgtEl>
                                          <p:spTgt spid="16"/>
                                        </p:tgtEl>
                                      </p:cBhvr>
                                    </p:animEffect>
                                  </p:childTnLst>
                                </p:cTn>
                              </p:par>
                              <p:par>
                                <p:cTn id="65" presetID="2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2000"/>
                                        <p:tgtEl>
                                          <p:spTgt spid="22"/>
                                        </p:tgtEl>
                                      </p:cBhvr>
                                    </p:animEffect>
                                  </p:childTnLst>
                                </p:cTn>
                              </p:par>
                            </p:childTnLst>
                          </p:cTn>
                        </p:par>
                        <p:par>
                          <p:cTn id="68" fill="hold">
                            <p:stCondLst>
                              <p:cond delay="10000"/>
                            </p:stCondLst>
                            <p:childTnLst>
                              <p:par>
                                <p:cTn id="69" presetID="22" presetClass="entr" presetSubtype="4" fill="hold" grpId="0" nodeType="after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down)">
                                      <p:cBhvr>
                                        <p:cTn id="71" dur="500"/>
                                        <p:tgtEl>
                                          <p:spTgt spid="7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down)">
                                      <p:cBhvr>
                                        <p:cTn id="74" dur="500"/>
                                        <p:tgtEl>
                                          <p:spTgt spid="70"/>
                                        </p:tgtEl>
                                      </p:cBhvr>
                                    </p:animEffect>
                                  </p:childTnLst>
                                </p:cTn>
                              </p:par>
                            </p:childTnLst>
                          </p:cTn>
                        </p:par>
                        <p:par>
                          <p:cTn id="75" fill="hold">
                            <p:stCondLst>
                              <p:cond delay="10500"/>
                            </p:stCondLst>
                            <p:childTnLst>
                              <p:par>
                                <p:cTn id="76" presetID="22" presetClass="entr" presetSubtype="4"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childTnLst>
                          </p:cTn>
                        </p:par>
                        <p:par>
                          <p:cTn id="79" fill="hold">
                            <p:stCondLst>
                              <p:cond delay="11000"/>
                            </p:stCondLst>
                            <p:childTnLst>
                              <p:par>
                                <p:cTn id="80" presetID="22" presetClass="entr" presetSubtype="4" fill="hold"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2000"/>
                                        <p:tgtEl>
                                          <p:spTgt spid="24"/>
                                        </p:tgtEl>
                                      </p:cBhvr>
                                    </p:animEffect>
                                  </p:childTnLst>
                                </p:cTn>
                              </p:par>
                              <p:par>
                                <p:cTn id="83" presetID="2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down)">
                                      <p:cBhvr>
                                        <p:cTn id="85" dur="2000"/>
                                        <p:tgtEl>
                                          <p:spTgt spid="26"/>
                                        </p:tgtEl>
                                      </p:cBhvr>
                                    </p:animEffect>
                                  </p:childTnLst>
                                </p:cTn>
                              </p:par>
                            </p:childTnLst>
                          </p:cTn>
                        </p:par>
                        <p:par>
                          <p:cTn id="86" fill="hold">
                            <p:stCondLst>
                              <p:cond delay="13000"/>
                            </p:stCondLst>
                            <p:childTnLst>
                              <p:par>
                                <p:cTn id="87" presetID="22" presetClass="entr" presetSubtype="4" fill="hold" grpId="0"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down)">
                                      <p:cBhvr>
                                        <p:cTn id="89" dur="500"/>
                                        <p:tgtEl>
                                          <p:spTgt spid="7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wipe(down)">
                                      <p:cBhvr>
                                        <p:cTn id="92" dur="500"/>
                                        <p:tgtEl>
                                          <p:spTgt spid="73"/>
                                        </p:tgtEl>
                                      </p:cBhvr>
                                    </p:animEffect>
                                  </p:childTnLst>
                                </p:cTn>
                              </p:par>
                            </p:childTnLst>
                          </p:cTn>
                        </p:par>
                        <p:par>
                          <p:cTn id="93" fill="hold">
                            <p:stCondLst>
                              <p:cond delay="13500"/>
                            </p:stCondLst>
                            <p:childTnLst>
                              <p:par>
                                <p:cTn id="94" presetID="22" presetClass="entr" presetSubtype="4"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childTnLst>
                          </p:cTn>
                        </p:par>
                        <p:par>
                          <p:cTn id="97" fill="hold">
                            <p:stCondLst>
                              <p:cond delay="14000"/>
                            </p:stCondLst>
                            <p:childTnLst>
                              <p:par>
                                <p:cTn id="98" presetID="22" presetClass="entr" presetSubtype="4" fill="hold" grpId="0" nodeType="after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down)">
                                      <p:cBhvr>
                                        <p:cTn id="100" dur="500"/>
                                        <p:tgtEl>
                                          <p:spTgt spid="40"/>
                                        </p:tgtEl>
                                      </p:cBhvr>
                                    </p:animEffect>
                                  </p:childTnLst>
                                </p:cTn>
                              </p:par>
                            </p:childTnLst>
                          </p:cTn>
                        </p:par>
                        <p:par>
                          <p:cTn id="101" fill="hold">
                            <p:stCondLst>
                              <p:cond delay="14500"/>
                            </p:stCondLst>
                            <p:childTnLst>
                              <p:par>
                                <p:cTn id="102" presetID="10" presetClass="entr" presetSubtype="0"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70" grpId="0"/>
      <p:bldP spid="71" grpId="0"/>
      <p:bldP spid="73" grpId="0"/>
      <p:bldP spid="74" grpId="0"/>
      <p:bldP spid="41" grpId="0"/>
      <p:bldP spid="32" grpId="0"/>
      <p:bldP spid="35" grpId="0"/>
      <p:bldP spid="37" grpId="0"/>
      <p:bldP spid="38" grpId="0"/>
      <p:bldP spid="39"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351FD09-77CB-A549-9035-1CF05AC9FF10}"/>
              </a:ext>
            </a:extLst>
          </p:cNvPr>
          <p:cNvGrpSpPr/>
          <p:nvPr/>
        </p:nvGrpSpPr>
        <p:grpSpPr>
          <a:xfrm>
            <a:off x="2802502" y="2351829"/>
            <a:ext cx="6582624" cy="4102460"/>
            <a:chOff x="3645372" y="881083"/>
            <a:chExt cx="6582624" cy="3937808"/>
          </a:xfrm>
        </p:grpSpPr>
        <p:cxnSp>
          <p:nvCxnSpPr>
            <p:cNvPr id="49" name="Elbow Connector 48">
              <a:extLst>
                <a:ext uri="{FF2B5EF4-FFF2-40B4-BE49-F238E27FC236}">
                  <a16:creationId xmlns:a16="http://schemas.microsoft.com/office/drawing/2014/main" id="{47BA423A-3830-6948-86F0-A6A0E0103B09}"/>
                </a:ext>
              </a:extLst>
            </p:cNvPr>
            <p:cNvCxnSpPr>
              <a:cxnSpLocks/>
            </p:cNvCxnSpPr>
            <p:nvPr/>
          </p:nvCxnSpPr>
          <p:spPr>
            <a:xfrm rot="5400000">
              <a:off x="2697964"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A0B471F1-1BB0-E24F-BDC8-2D4A55B9ECB4}"/>
                </a:ext>
              </a:extLst>
            </p:cNvPr>
            <p:cNvCxnSpPr>
              <a:cxnSpLocks/>
            </p:cNvCxnSpPr>
            <p:nvPr/>
          </p:nvCxnSpPr>
          <p:spPr>
            <a:xfrm rot="16200000" flipH="1">
              <a:off x="7171037" y="1761932"/>
              <a:ext cx="3937808" cy="2176110"/>
            </a:xfrm>
            <a:prstGeom prst="bentConnector3">
              <a:avLst>
                <a:gd name="adj1" fmla="val 389"/>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5"/>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7"/>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8"/>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9"/>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10"/>
          <a:stretch>
            <a:fillRect/>
          </a:stretch>
        </p:blipFill>
        <p:spPr>
          <a:xfrm>
            <a:off x="0" y="0"/>
            <a:ext cx="12192000" cy="6858000"/>
          </a:xfrm>
          <a:prstGeom prst="rect">
            <a:avLst/>
          </a:prstGeom>
        </p:spPr>
      </p:pic>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288938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A08B733-BFCA-DA4F-947F-2E6ADDF51A37}"/>
              </a:ext>
            </a:extLst>
          </p:cNvPr>
          <p:cNvSpPr txBox="1"/>
          <p:nvPr/>
        </p:nvSpPr>
        <p:spPr>
          <a:xfrm>
            <a:off x="9627950" y="242223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1200/1200 = $300</a:t>
            </a:r>
          </a:p>
        </p:txBody>
      </p:sp>
      <p:sp>
        <p:nvSpPr>
          <p:cNvPr id="37" name="TextBox 36">
            <a:extLst>
              <a:ext uri="{FF2B5EF4-FFF2-40B4-BE49-F238E27FC236}">
                <a16:creationId xmlns:a16="http://schemas.microsoft.com/office/drawing/2014/main" id="{1E2A4ECC-ECD1-5D44-BDCD-4C95103C30F1}"/>
              </a:ext>
            </a:extLst>
          </p:cNvPr>
          <p:cNvSpPr txBox="1"/>
          <p:nvPr/>
        </p:nvSpPr>
        <p:spPr>
          <a:xfrm>
            <a:off x="9627950" y="2207154"/>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2400/2400 = $300</a:t>
            </a:r>
          </a:p>
        </p:txBody>
      </p:sp>
      <p:sp>
        <p:nvSpPr>
          <p:cNvPr id="38" name="TextBox 37">
            <a:extLst>
              <a:ext uri="{FF2B5EF4-FFF2-40B4-BE49-F238E27FC236}">
                <a16:creationId xmlns:a16="http://schemas.microsoft.com/office/drawing/2014/main" id="{37911961-7BE7-3845-A605-D5AA1D80F1D4}"/>
              </a:ext>
            </a:extLst>
          </p:cNvPr>
          <p:cNvSpPr txBox="1"/>
          <p:nvPr/>
        </p:nvSpPr>
        <p:spPr>
          <a:xfrm>
            <a:off x="9627950" y="1981887"/>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3600/3600 = $300</a:t>
            </a:r>
          </a:p>
        </p:txBody>
      </p:sp>
      <p:sp>
        <p:nvSpPr>
          <p:cNvPr id="39" name="TextBox 38">
            <a:extLst>
              <a:ext uri="{FF2B5EF4-FFF2-40B4-BE49-F238E27FC236}">
                <a16:creationId xmlns:a16="http://schemas.microsoft.com/office/drawing/2014/main" id="{63733A67-FB99-3447-9722-90EB6AD5B814}"/>
              </a:ext>
            </a:extLst>
          </p:cNvPr>
          <p:cNvSpPr txBox="1"/>
          <p:nvPr/>
        </p:nvSpPr>
        <p:spPr>
          <a:xfrm>
            <a:off x="9627950" y="177395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5000/5000 = $600</a:t>
            </a:r>
          </a:p>
        </p:txBody>
      </p:sp>
      <p:sp>
        <p:nvSpPr>
          <p:cNvPr id="40" name="TextBox 39">
            <a:extLst>
              <a:ext uri="{FF2B5EF4-FFF2-40B4-BE49-F238E27FC236}">
                <a16:creationId xmlns:a16="http://schemas.microsoft.com/office/drawing/2014/main" id="{3310218F-CF60-0744-8E34-1AB43844C951}"/>
              </a:ext>
            </a:extLst>
          </p:cNvPr>
          <p:cNvSpPr txBox="1"/>
          <p:nvPr/>
        </p:nvSpPr>
        <p:spPr>
          <a:xfrm>
            <a:off x="9627951" y="2752693"/>
            <a:ext cx="2201242" cy="243398"/>
          </a:xfrm>
          <a:prstGeom prst="rect">
            <a:avLst/>
          </a:prstGeom>
          <a:solidFill>
            <a:srgbClr val="93CA14"/>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IBV: $1,500</a:t>
            </a:r>
          </a:p>
        </p:txBody>
      </p:sp>
      <p:sp>
        <p:nvSpPr>
          <p:cNvPr id="45" name="Rectangle 44">
            <a:extLst>
              <a:ext uri="{FF2B5EF4-FFF2-40B4-BE49-F238E27FC236}">
                <a16:creationId xmlns:a16="http://schemas.microsoft.com/office/drawing/2014/main" id="{F01B3CE5-FC64-864A-8544-2BAD2E46F9E2}"/>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As your organization expands</a:t>
            </a:r>
          </a:p>
        </p:txBody>
      </p:sp>
      <p:cxnSp>
        <p:nvCxnSpPr>
          <p:cNvPr id="46" name="Straight Connector 45">
            <a:extLst>
              <a:ext uri="{FF2B5EF4-FFF2-40B4-BE49-F238E27FC236}">
                <a16:creationId xmlns:a16="http://schemas.microsoft.com/office/drawing/2014/main" id="{3552331B-1F30-5F4B-890E-03DFB0F37CE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35A320C-3FDF-6B4C-9038-664DBB9F7F87}"/>
              </a:ext>
            </a:extLst>
          </p:cNvPr>
          <p:cNvPicPr>
            <a:picLocks noChangeAspect="1"/>
          </p:cNvPicPr>
          <p:nvPr/>
        </p:nvPicPr>
        <p:blipFill>
          <a:blip r:embed="rId11"/>
          <a:stretch>
            <a:fillRect/>
          </a:stretch>
        </p:blipFill>
        <p:spPr>
          <a:xfrm>
            <a:off x="-1" y="0"/>
            <a:ext cx="12192000" cy="6858000"/>
          </a:xfrm>
          <a:prstGeom prst="rect">
            <a:avLst/>
          </a:prstGeom>
        </p:spPr>
      </p:pic>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pic>
        <p:nvPicPr>
          <p:cNvPr id="52" name="Picture 51">
            <a:extLst>
              <a:ext uri="{FF2B5EF4-FFF2-40B4-BE49-F238E27FC236}">
                <a16:creationId xmlns:a16="http://schemas.microsoft.com/office/drawing/2014/main" id="{2B332322-6613-DB44-A092-18B07BE66A3A}"/>
              </a:ext>
            </a:extLst>
          </p:cNvPr>
          <p:cNvPicPr>
            <a:picLocks noChangeAspect="1"/>
          </p:cNvPicPr>
          <p:nvPr/>
        </p:nvPicPr>
        <p:blipFill>
          <a:blip r:embed="rId12"/>
          <a:stretch>
            <a:fillRect/>
          </a:stretch>
        </p:blipFill>
        <p:spPr>
          <a:xfrm>
            <a:off x="0" y="0"/>
            <a:ext cx="12192000" cy="6858000"/>
          </a:xfrm>
          <a:prstGeom prst="rect">
            <a:avLst/>
          </a:prstGeom>
        </p:spPr>
      </p:pic>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pic>
        <p:nvPicPr>
          <p:cNvPr id="53" name="Picture 52">
            <a:extLst>
              <a:ext uri="{FF2B5EF4-FFF2-40B4-BE49-F238E27FC236}">
                <a16:creationId xmlns:a16="http://schemas.microsoft.com/office/drawing/2014/main" id="{27B66EBF-3DE7-E447-AF04-17C1F774841B}"/>
              </a:ext>
            </a:extLst>
          </p:cNvPr>
          <p:cNvPicPr>
            <a:picLocks noChangeAspect="1"/>
          </p:cNvPicPr>
          <p:nvPr/>
        </p:nvPicPr>
        <p:blipFill>
          <a:blip r:embed="rId13"/>
          <a:stretch>
            <a:fillRect/>
          </a:stretch>
        </p:blipFill>
        <p:spPr>
          <a:xfrm>
            <a:off x="-2" y="0"/>
            <a:ext cx="12192000" cy="6858000"/>
          </a:xfrm>
          <a:prstGeom prst="rect">
            <a:avLst/>
          </a:prstGeom>
        </p:spPr>
      </p:pic>
      <p:pic>
        <p:nvPicPr>
          <p:cNvPr id="54" name="Picture 53">
            <a:extLst>
              <a:ext uri="{FF2B5EF4-FFF2-40B4-BE49-F238E27FC236}">
                <a16:creationId xmlns:a16="http://schemas.microsoft.com/office/drawing/2014/main" id="{500B83B4-CBF8-0248-BF3F-D818FF4C3BCB}"/>
              </a:ext>
            </a:extLst>
          </p:cNvPr>
          <p:cNvPicPr>
            <a:picLocks noChangeAspect="1"/>
          </p:cNvPicPr>
          <p:nvPr/>
        </p:nvPicPr>
        <p:blipFill>
          <a:blip r:embed="rId14"/>
          <a:stretch>
            <a:fillRect/>
          </a:stretch>
        </p:blipFill>
        <p:spPr>
          <a:xfrm>
            <a:off x="0" y="0"/>
            <a:ext cx="12192000" cy="6858000"/>
          </a:xfrm>
          <a:prstGeom prst="rect">
            <a:avLst/>
          </a:prstGeom>
        </p:spPr>
      </p:pic>
      <p:pic>
        <p:nvPicPr>
          <p:cNvPr id="55" name="Picture 54">
            <a:extLst>
              <a:ext uri="{FF2B5EF4-FFF2-40B4-BE49-F238E27FC236}">
                <a16:creationId xmlns:a16="http://schemas.microsoft.com/office/drawing/2014/main" id="{F13DFD7D-7891-FC4E-93CC-BC85B06B6B85}"/>
              </a:ext>
            </a:extLst>
          </p:cNvPr>
          <p:cNvPicPr>
            <a:picLocks noChangeAspect="1"/>
          </p:cNvPicPr>
          <p:nvPr/>
        </p:nvPicPr>
        <p:blipFill>
          <a:blip r:embed="rId15"/>
          <a:stretch>
            <a:fillRect/>
          </a:stretch>
        </p:blipFill>
        <p:spPr>
          <a:xfrm>
            <a:off x="-3" y="0"/>
            <a:ext cx="12192000" cy="6858000"/>
          </a:xfrm>
          <a:prstGeom prst="rect">
            <a:avLst/>
          </a:prstGeom>
        </p:spPr>
      </p:pic>
      <p:pic>
        <p:nvPicPr>
          <p:cNvPr id="56" name="Picture 55">
            <a:extLst>
              <a:ext uri="{FF2B5EF4-FFF2-40B4-BE49-F238E27FC236}">
                <a16:creationId xmlns:a16="http://schemas.microsoft.com/office/drawing/2014/main" id="{BD79966C-A529-3C48-B17A-49F37853BB82}"/>
              </a:ext>
            </a:extLst>
          </p:cNvPr>
          <p:cNvPicPr>
            <a:picLocks noChangeAspect="1"/>
          </p:cNvPicPr>
          <p:nvPr/>
        </p:nvPicPr>
        <p:blipFill>
          <a:blip r:embed="rId16"/>
          <a:stretch>
            <a:fillRect/>
          </a:stretch>
        </p:blipFill>
        <p:spPr>
          <a:xfrm>
            <a:off x="-4" y="0"/>
            <a:ext cx="12192000" cy="6858000"/>
          </a:xfrm>
          <a:prstGeom prst="rect">
            <a:avLst/>
          </a:prstGeom>
        </p:spPr>
      </p:pic>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pic>
        <p:nvPicPr>
          <p:cNvPr id="57" name="Picture 56">
            <a:extLst>
              <a:ext uri="{FF2B5EF4-FFF2-40B4-BE49-F238E27FC236}">
                <a16:creationId xmlns:a16="http://schemas.microsoft.com/office/drawing/2014/main" id="{77392827-80B8-C547-9B17-4993EE2F9731}"/>
              </a:ext>
            </a:extLst>
          </p:cNvPr>
          <p:cNvPicPr>
            <a:picLocks noChangeAspect="1"/>
          </p:cNvPicPr>
          <p:nvPr/>
        </p:nvPicPr>
        <p:blipFill>
          <a:blip r:embed="rId17"/>
          <a:stretch>
            <a:fillRect/>
          </a:stretch>
        </p:blipFill>
        <p:spPr>
          <a:xfrm>
            <a:off x="0" y="-3822"/>
            <a:ext cx="12192000" cy="6858000"/>
          </a:xfrm>
          <a:prstGeom prst="rect">
            <a:avLst/>
          </a:prstGeom>
        </p:spPr>
      </p:pic>
      <p:pic>
        <p:nvPicPr>
          <p:cNvPr id="58" name="Picture 57">
            <a:extLst>
              <a:ext uri="{FF2B5EF4-FFF2-40B4-BE49-F238E27FC236}">
                <a16:creationId xmlns:a16="http://schemas.microsoft.com/office/drawing/2014/main" id="{FE0DCF20-6306-614E-9AB5-0CDD58C998B2}"/>
              </a:ext>
            </a:extLst>
          </p:cNvPr>
          <p:cNvPicPr>
            <a:picLocks noChangeAspect="1"/>
          </p:cNvPicPr>
          <p:nvPr/>
        </p:nvPicPr>
        <p:blipFill>
          <a:blip r:embed="rId18"/>
          <a:stretch>
            <a:fillRect/>
          </a:stretch>
        </p:blipFill>
        <p:spPr>
          <a:xfrm>
            <a:off x="-5" y="3822"/>
            <a:ext cx="12192000" cy="6858000"/>
          </a:xfrm>
          <a:prstGeom prst="rect">
            <a:avLst/>
          </a:prstGeom>
        </p:spPr>
      </p:pic>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$3,000 per BDC</a:t>
            </a:r>
          </a:p>
        </p:txBody>
      </p:sp>
      <p:sp>
        <p:nvSpPr>
          <p:cNvPr id="47" name="Rectangle 46">
            <a:extLst>
              <a:ext uri="{FF2B5EF4-FFF2-40B4-BE49-F238E27FC236}">
                <a16:creationId xmlns:a16="http://schemas.microsoft.com/office/drawing/2014/main" id="{EF8F9052-2767-924C-BE20-5F4718E4BB4E}"/>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The frequency of commissions earned increases until it occurs weekly.</a:t>
            </a:r>
          </a:p>
        </p:txBody>
      </p:sp>
    </p:spTree>
    <p:extLst>
      <p:ext uri="{BB962C8B-B14F-4D97-AF65-F5344CB8AC3E}">
        <p14:creationId xmlns:p14="http://schemas.microsoft.com/office/powerpoint/2010/main" val="27606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2000"/>
                                        <p:tgtEl>
                                          <p:spTgt spid="48"/>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10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1000"/>
                                        <p:tgtEl>
                                          <p:spTgt spid="41"/>
                                        </p:tgtEl>
                                      </p:cBhvr>
                                    </p:animEffect>
                                  </p:childTnLst>
                                </p:cTn>
                              </p:par>
                              <p:par>
                                <p:cTn id="19" presetID="22" presetClass="entr" presetSubtype="4"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1000"/>
                                        <p:tgtEl>
                                          <p:spTgt spid="51"/>
                                        </p:tgtEl>
                                      </p:cBhvr>
                                    </p:animEffect>
                                  </p:childTnLst>
                                </p:cTn>
                              </p:par>
                              <p:par>
                                <p:cTn id="22" presetID="22" presetClass="entr" presetSubtype="4"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1000"/>
                                        <p:tgtEl>
                                          <p:spTgt spid="52"/>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000"/>
                                        <p:tgtEl>
                                          <p:spTgt spid="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down)">
                                      <p:cBhvr>
                                        <p:cTn id="33" dur="1000"/>
                                        <p:tgtEl>
                                          <p:spTgt spid="7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1000"/>
                                        <p:tgtEl>
                                          <p:spTgt spid="35"/>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1000"/>
                                        <p:tgtEl>
                                          <p:spTgt spid="4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1000"/>
                                        <p:tgtEl>
                                          <p:spTgt spid="43"/>
                                        </p:tgtEl>
                                      </p:cBhvr>
                                    </p:animEffect>
                                  </p:childTnLst>
                                </p:cTn>
                              </p:par>
                              <p:par>
                                <p:cTn id="44" presetID="2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1000"/>
                                        <p:tgtEl>
                                          <p:spTgt spid="13"/>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0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down)">
                                      <p:cBhvr>
                                        <p:cTn id="52" dur="1000"/>
                                        <p:tgtEl>
                                          <p:spTgt spid="53"/>
                                        </p:tgtEl>
                                      </p:cBhvr>
                                    </p:animEffect>
                                  </p:childTnLst>
                                </p:cTn>
                              </p:par>
                              <p:par>
                                <p:cTn id="53" presetID="22" presetClass="entr" presetSubtype="4"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1000"/>
                                        <p:tgtEl>
                                          <p:spTgt spid="5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1000"/>
                                        <p:tgtEl>
                                          <p:spTgt spid="3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down)">
                                      <p:cBhvr>
                                        <p:cTn id="61" dur="1000"/>
                                        <p:tgtEl>
                                          <p:spTgt spid="76"/>
                                        </p:tgtEl>
                                      </p:cBhvr>
                                    </p:animEffect>
                                  </p:childTnLst>
                                </p:cTn>
                              </p:par>
                            </p:childTnLst>
                          </p:cTn>
                        </p:par>
                        <p:par>
                          <p:cTn id="62" fill="hold">
                            <p:stCondLst>
                              <p:cond delay="4500"/>
                            </p:stCondLst>
                            <p:childTnLst>
                              <p:par>
                                <p:cTn id="63" presetID="22" presetClass="entr" presetSubtype="4"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1000"/>
                                        <p:tgtEl>
                                          <p:spTgt spid="7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down)">
                                      <p:cBhvr>
                                        <p:cTn id="68" dur="1000"/>
                                        <p:tgtEl>
                                          <p:spTgt spid="70"/>
                                        </p:tgtEl>
                                      </p:cBhvr>
                                    </p:animEffect>
                                  </p:childTnLst>
                                </p:cTn>
                              </p:par>
                              <p:par>
                                <p:cTn id="69" presetID="2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1000"/>
                                        <p:tgtEl>
                                          <p:spTgt spid="16"/>
                                        </p:tgtEl>
                                      </p:cBhvr>
                                    </p:animEffect>
                                  </p:childTnLst>
                                </p:cTn>
                              </p:par>
                              <p:par>
                                <p:cTn id="72" presetID="22" presetClass="entr" presetSubtype="4"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1000"/>
                                        <p:tgtEl>
                                          <p:spTgt spid="22"/>
                                        </p:tgtEl>
                                      </p:cBhvr>
                                    </p:animEffect>
                                  </p:childTnLst>
                                </p:cTn>
                              </p:par>
                              <p:par>
                                <p:cTn id="75" presetID="22" presetClass="entr" presetSubtype="4"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1000"/>
                                        <p:tgtEl>
                                          <p:spTgt spid="55"/>
                                        </p:tgtEl>
                                      </p:cBhvr>
                                    </p:animEffect>
                                  </p:childTnLst>
                                </p:cTn>
                              </p:par>
                              <p:par>
                                <p:cTn id="78" presetID="22" presetClass="entr" presetSubtype="4" fill="hold"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down)">
                                      <p:cBhvr>
                                        <p:cTn id="80" dur="1000"/>
                                        <p:tgtEl>
                                          <p:spTgt spid="5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down)">
                                      <p:cBhvr>
                                        <p:cTn id="83" dur="1000"/>
                                        <p:tgtEl>
                                          <p:spTgt spid="38"/>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wipe(down)">
                                      <p:cBhvr>
                                        <p:cTn id="86" dur="1000"/>
                                        <p:tgtEl>
                                          <p:spTgt spid="77"/>
                                        </p:tgtEl>
                                      </p:cBhvr>
                                    </p:animEffect>
                                  </p:childTnLst>
                                </p:cTn>
                              </p:par>
                            </p:childTnLst>
                          </p:cTn>
                        </p:par>
                        <p:par>
                          <p:cTn id="87" fill="hold">
                            <p:stCondLst>
                              <p:cond delay="5500"/>
                            </p:stCondLst>
                            <p:childTnLst>
                              <p:par>
                                <p:cTn id="88" presetID="22" presetClass="entr" presetSubtype="4" fill="hold" grpId="0" nodeType="after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down)">
                                      <p:cBhvr>
                                        <p:cTn id="90" dur="1000"/>
                                        <p:tgtEl>
                                          <p:spTgt spid="7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1000"/>
                                        <p:tgtEl>
                                          <p:spTgt spid="73"/>
                                        </p:tgtEl>
                                      </p:cBhvr>
                                    </p:animEffect>
                                  </p:childTnLst>
                                </p:cTn>
                              </p:par>
                              <p:par>
                                <p:cTn id="94" presetID="22" presetClass="entr" presetSubtype="4"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down)">
                                      <p:cBhvr>
                                        <p:cTn id="96" dur="1000"/>
                                        <p:tgtEl>
                                          <p:spTgt spid="24"/>
                                        </p:tgtEl>
                                      </p:cBhvr>
                                    </p:animEffect>
                                  </p:childTnLst>
                                </p:cTn>
                              </p:par>
                              <p:par>
                                <p:cTn id="97" presetID="22" presetClass="entr" presetSubtype="4"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down)">
                                      <p:cBhvr>
                                        <p:cTn id="99" dur="1000"/>
                                        <p:tgtEl>
                                          <p:spTgt spid="26"/>
                                        </p:tgtEl>
                                      </p:cBhvr>
                                    </p:animEffect>
                                  </p:childTnLst>
                                </p:cTn>
                              </p:par>
                              <p:par>
                                <p:cTn id="100" presetID="22" presetClass="entr" presetSubtype="4"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down)">
                                      <p:cBhvr>
                                        <p:cTn id="102" dur="1000"/>
                                        <p:tgtEl>
                                          <p:spTgt spid="57"/>
                                        </p:tgtEl>
                                      </p:cBhvr>
                                    </p:animEffect>
                                  </p:childTnLst>
                                </p:cTn>
                              </p:par>
                              <p:par>
                                <p:cTn id="103" presetID="22" presetClass="entr" presetSubtype="4"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down)">
                                      <p:cBhvr>
                                        <p:cTn id="105" dur="1000"/>
                                        <p:tgtEl>
                                          <p:spTgt spid="58"/>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wipe(down)">
                                      <p:cBhvr>
                                        <p:cTn id="108" dur="1000"/>
                                        <p:tgtEl>
                                          <p:spTgt spid="39"/>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wipe(down)">
                                      <p:cBhvr>
                                        <p:cTn id="111" dur="1000"/>
                                        <p:tgtEl>
                                          <p:spTgt spid="78"/>
                                        </p:tgtEl>
                                      </p:cBhvr>
                                    </p:animEffect>
                                  </p:childTnLst>
                                </p:cTn>
                              </p:par>
                            </p:childTnLst>
                          </p:cTn>
                        </p:par>
                        <p:par>
                          <p:cTn id="112" fill="hold">
                            <p:stCondLst>
                              <p:cond delay="6500"/>
                            </p:stCondLst>
                            <p:childTnLst>
                              <p:par>
                                <p:cTn id="113" presetID="22" presetClass="entr" presetSubtype="4" fill="hold" grpId="0" nodeType="after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wipe(down)">
                                      <p:cBhvr>
                                        <p:cTn id="115" dur="1000"/>
                                        <p:tgtEl>
                                          <p:spTgt spid="40"/>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wipe(down)">
                                      <p:cBhvr>
                                        <p:cTn id="118" dur="1000"/>
                                        <p:tgtEl>
                                          <p:spTgt spid="83"/>
                                        </p:tgtEl>
                                      </p:cBhvr>
                                    </p:animEffect>
                                  </p:childTnLst>
                                </p:cTn>
                              </p:par>
                            </p:childTnLst>
                          </p:cTn>
                        </p:par>
                        <p:par>
                          <p:cTn id="119" fill="hold">
                            <p:stCondLst>
                              <p:cond delay="7500"/>
                            </p:stCondLst>
                            <p:childTnLst>
                              <p:par>
                                <p:cTn id="120" presetID="10" presetClass="entr" presetSubtype="0" fill="hold" grpId="0"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70" grpId="0"/>
      <p:bldP spid="71" grpId="0"/>
      <p:bldP spid="73" grpId="0"/>
      <p:bldP spid="74" grpId="0"/>
      <p:bldP spid="41" grpId="0"/>
      <p:bldP spid="35" grpId="0"/>
      <p:bldP spid="37" grpId="0"/>
      <p:bldP spid="38" grpId="0"/>
      <p:bldP spid="39" grpId="0"/>
      <p:bldP spid="40" grpId="0" animBg="1"/>
      <p:bldP spid="75" grpId="0"/>
      <p:bldP spid="76" grpId="0"/>
      <p:bldP spid="77" grpId="0"/>
      <p:bldP spid="78" grpId="0"/>
      <p:bldP spid="83" grpId="0" animBg="1"/>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D091E23-320A-114B-9436-561684CFD781}"/>
              </a:ext>
            </a:extLst>
          </p:cNvPr>
          <p:cNvSpPr/>
          <p:nvPr/>
        </p:nvSpPr>
        <p:spPr>
          <a:xfrm>
            <a:off x="4683826"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ACDB51D-0E1E-3E4C-9BDA-34487D838294}"/>
              </a:ext>
            </a:extLst>
          </p:cNvPr>
          <p:cNvSpPr/>
          <p:nvPr/>
        </p:nvSpPr>
        <p:spPr>
          <a:xfrm>
            <a:off x="1993695"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DAE2545-769A-2645-96C1-59496AF9B647}"/>
              </a:ext>
            </a:extLst>
          </p:cNvPr>
          <p:cNvSpPr/>
          <p:nvPr/>
        </p:nvSpPr>
        <p:spPr>
          <a:xfrm>
            <a:off x="9394241" y="4346635"/>
            <a:ext cx="1472540" cy="72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5D11A27-9732-4849-9302-C8DE82028CE1}"/>
              </a:ext>
            </a:extLst>
          </p:cNvPr>
          <p:cNvPicPr>
            <a:picLocks noChangeAspect="1"/>
          </p:cNvPicPr>
          <p:nvPr/>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A001AF5-75E7-6A40-8B1C-0842D4ECFC66}"/>
              </a:ext>
            </a:extLst>
          </p:cNvPr>
          <p:cNvSpPr txBox="1"/>
          <p:nvPr/>
        </p:nvSpPr>
        <p:spPr>
          <a:xfrm>
            <a:off x="8435066" y="4547789"/>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7" name="TextBox 26">
            <a:extLst>
              <a:ext uri="{FF2B5EF4-FFF2-40B4-BE49-F238E27FC236}">
                <a16:creationId xmlns:a16="http://schemas.microsoft.com/office/drawing/2014/main" id="{F576DE38-4DE1-0743-A72B-24F12918CE63}"/>
              </a:ext>
            </a:extLst>
          </p:cNvPr>
          <p:cNvSpPr txBox="1"/>
          <p:nvPr/>
        </p:nvSpPr>
        <p:spPr>
          <a:xfrm>
            <a:off x="10886152" y="4547789"/>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9" name="TextBox 28">
            <a:extLst>
              <a:ext uri="{FF2B5EF4-FFF2-40B4-BE49-F238E27FC236}">
                <a16:creationId xmlns:a16="http://schemas.microsoft.com/office/drawing/2014/main" id="{6E1D3952-FACA-8749-B863-9A09A37DBF2C}"/>
              </a:ext>
            </a:extLst>
          </p:cNvPr>
          <p:cNvSpPr txBox="1"/>
          <p:nvPr/>
        </p:nvSpPr>
        <p:spPr>
          <a:xfrm>
            <a:off x="1012290" y="3608634"/>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0" name="TextBox 29">
            <a:extLst>
              <a:ext uri="{FF2B5EF4-FFF2-40B4-BE49-F238E27FC236}">
                <a16:creationId xmlns:a16="http://schemas.microsoft.com/office/drawing/2014/main" id="{42712A28-F1C0-C241-82B6-CED8FA0E7786}"/>
              </a:ext>
            </a:extLst>
          </p:cNvPr>
          <p:cNvSpPr txBox="1"/>
          <p:nvPr/>
        </p:nvSpPr>
        <p:spPr>
          <a:xfrm>
            <a:off x="4606991" y="3608634"/>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3" name="TextBox 32">
            <a:extLst>
              <a:ext uri="{FF2B5EF4-FFF2-40B4-BE49-F238E27FC236}">
                <a16:creationId xmlns:a16="http://schemas.microsoft.com/office/drawing/2014/main" id="{B0737E53-91D7-684C-94A6-7904A727925A}"/>
              </a:ext>
            </a:extLst>
          </p:cNvPr>
          <p:cNvSpPr txBox="1"/>
          <p:nvPr/>
        </p:nvSpPr>
        <p:spPr>
          <a:xfrm>
            <a:off x="3670077"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4" name="TextBox 33">
            <a:extLst>
              <a:ext uri="{FF2B5EF4-FFF2-40B4-BE49-F238E27FC236}">
                <a16:creationId xmlns:a16="http://schemas.microsoft.com/office/drawing/2014/main" id="{D97987AA-547F-8543-9E1C-15AABEC62AEE}"/>
              </a:ext>
            </a:extLst>
          </p:cNvPr>
          <p:cNvSpPr txBox="1"/>
          <p:nvPr/>
        </p:nvSpPr>
        <p:spPr>
          <a:xfrm>
            <a:off x="7572548"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cxnSp>
        <p:nvCxnSpPr>
          <p:cNvPr id="41" name="Straight Arrow Connector 40">
            <a:extLst>
              <a:ext uri="{FF2B5EF4-FFF2-40B4-BE49-F238E27FC236}">
                <a16:creationId xmlns:a16="http://schemas.microsoft.com/office/drawing/2014/main" id="{F850B68D-6BCC-CE4E-B3B3-28330E13DFB8}"/>
              </a:ext>
            </a:extLst>
          </p:cNvPr>
          <p:cNvCxnSpPr>
            <a:cxnSpLocks/>
          </p:cNvCxnSpPr>
          <p:nvPr/>
        </p:nvCxnSpPr>
        <p:spPr>
          <a:xfrm>
            <a:off x="6107875" y="2893102"/>
            <a:ext cx="0" cy="2978309"/>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7AF91B-AA9F-9546-95E9-F3F39BB373EE}"/>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management bonuses are earned</a:t>
            </a:r>
          </a:p>
        </p:txBody>
      </p:sp>
      <p:cxnSp>
        <p:nvCxnSpPr>
          <p:cNvPr id="21" name="Straight Connector 20">
            <a:extLst>
              <a:ext uri="{FF2B5EF4-FFF2-40B4-BE49-F238E27FC236}">
                <a16:creationId xmlns:a16="http://schemas.microsoft.com/office/drawing/2014/main" id="{89C9F53F-17F5-A040-BEE7-FF63290A5410}"/>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31760B8-1154-AE4B-8CAC-2B1668EF41BB}"/>
              </a:ext>
            </a:extLst>
          </p:cNvPr>
          <p:cNvSpPr>
            <a:spLocks noChangeArrowheads="1"/>
          </p:cNvSpPr>
          <p:nvPr/>
        </p:nvSpPr>
        <p:spPr bwMode="auto">
          <a:xfrm>
            <a:off x="782703" y="828546"/>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time you and </a:t>
            </a:r>
            <a:r>
              <a:rPr kumimoji="0" lang="en-US" sz="2000" b="1" u="none" strike="noStrike" kern="1200" cap="none" spc="0" normalizeH="0" baseline="0" noProof="0" dirty="0">
                <a:ln>
                  <a:noFill/>
                </a:ln>
                <a:solidFill>
                  <a:srgbClr val="E7E6E6">
                    <a:lumMod val="50000"/>
                  </a:srgbClr>
                </a:solidFill>
                <a:effectLst/>
                <a:uLnTx/>
                <a:uFillTx/>
                <a:latin typeface="Calibri" panose="020F0502020204030204" pitchFamily="34" charset="0"/>
                <a:cs typeface="Calibri" panose="020F0502020204030204" pitchFamily="34" charset="0"/>
              </a:rPr>
              <a:t>any</a:t>
            </a: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BDC in your left and right sales organization completes the BV commission cycle in the same week, you receive a management bonus of $600.</a:t>
            </a:r>
          </a:p>
        </p:txBody>
      </p:sp>
      <p:sp>
        <p:nvSpPr>
          <p:cNvPr id="40" name="Rectangle 22">
            <a:extLst>
              <a:ext uri="{FF2B5EF4-FFF2-40B4-BE49-F238E27FC236}">
                <a16:creationId xmlns:a16="http://schemas.microsoft.com/office/drawing/2014/main" id="{4C43E04C-00CB-DB44-BFF7-E02A2F5FADC0}"/>
              </a:ext>
            </a:extLst>
          </p:cNvPr>
          <p:cNvSpPr>
            <a:spLocks noChangeArrowheads="1"/>
          </p:cNvSpPr>
          <p:nvPr/>
        </p:nvSpPr>
        <p:spPr bwMode="auto">
          <a:xfrm>
            <a:off x="1" y="5958303"/>
            <a:ext cx="12192000"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$3,000 + $600 Management Bonus = Total weekly potential $3,600 per BDC</a:t>
            </a:r>
          </a:p>
        </p:txBody>
      </p:sp>
    </p:spTree>
    <p:extLst>
      <p:ext uri="{BB962C8B-B14F-4D97-AF65-F5344CB8AC3E}">
        <p14:creationId xmlns:p14="http://schemas.microsoft.com/office/powerpoint/2010/main" val="23491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6" grpId="0" animBg="1"/>
      <p:bldP spid="25" grpId="0"/>
      <p:bldP spid="27" grpId="0"/>
      <p:bldP spid="29" grpId="0"/>
      <p:bldP spid="30" grpId="0"/>
      <p:bldP spid="33" grpId="0"/>
      <p:bldP spid="34"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FC38D0-0823-6B4B-A9D4-85F1DE041F6C}"/>
              </a:ext>
            </a:extLst>
          </p:cNvPr>
          <p:cNvSpPr/>
          <p:nvPr/>
        </p:nvSpPr>
        <p:spPr>
          <a:xfrm>
            <a:off x="1968643"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BCB31FD-955C-F74C-8C28-FC8D957B6326}"/>
              </a:ext>
            </a:extLst>
          </p:cNvPr>
          <p:cNvSpPr/>
          <p:nvPr/>
        </p:nvSpPr>
        <p:spPr>
          <a:xfrm>
            <a:off x="7485102" y="3052233"/>
            <a:ext cx="26881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704CC7B-CCA0-B345-9A57-4C9DF6A624C4}"/>
              </a:ext>
            </a:extLst>
          </p:cNvPr>
          <p:cNvSpPr/>
          <p:nvPr/>
        </p:nvSpPr>
        <p:spPr>
          <a:xfrm>
            <a:off x="4658774"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CF29CE2-0B20-E547-B17E-37DA9B2D5AF4}"/>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FBA523E-8766-314D-B7F2-BB118D825F2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831CA3E-200E-4743-B6A7-A3B286E55B18}"/>
              </a:ext>
            </a:extLst>
          </p:cNvPr>
          <p:cNvPicPr>
            <a:picLocks noChangeAspect="1"/>
          </p:cNvPicPr>
          <p:nvPr/>
        </p:nvPicPr>
        <p:blipFill>
          <a:blip r:embed="rId4"/>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D370D12-97DF-A041-B140-AA7AA7B72D44}"/>
              </a:ext>
            </a:extLst>
          </p:cNvPr>
          <p:cNvPicPr>
            <a:picLocks noChangeAspect="1"/>
          </p:cNvPicPr>
          <p:nvPr/>
        </p:nvPicPr>
        <p:blipFill>
          <a:blip r:embed="rId5"/>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51825DE-DAF1-1A48-87C2-377C97B23999}"/>
              </a:ext>
            </a:extLst>
          </p:cNvPr>
          <p:cNvPicPr>
            <a:picLocks noChangeAspect="1"/>
          </p:cNvPicPr>
          <p:nvPr/>
        </p:nvPicPr>
        <p:blipFill>
          <a:blip r:embed="rId6"/>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C4AF2D4-8EC8-BC4A-B514-F8FA83AAA6CE}"/>
              </a:ext>
            </a:extLst>
          </p:cNvPr>
          <p:cNvPicPr>
            <a:picLocks noChangeAspect="1"/>
          </p:cNvPicPr>
          <p:nvPr/>
        </p:nvPicPr>
        <p:blipFill>
          <a:blip r:embed="rId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6FB81C-C684-DA44-87EA-9B6B5C78A77C}"/>
              </a:ext>
            </a:extLst>
          </p:cNvPr>
          <p:cNvPicPr>
            <a:picLocks noChangeAspect="1"/>
          </p:cNvPicPr>
          <p:nvPr/>
        </p:nvPicPr>
        <p:blipFill>
          <a:blip r:embed="rId8"/>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D3E97385-2585-0A49-95B6-C279751566D5}"/>
              </a:ext>
            </a:extLst>
          </p:cNvPr>
          <p:cNvPicPr>
            <a:picLocks noChangeAspect="1"/>
          </p:cNvPicPr>
          <p:nvPr/>
        </p:nvPicPr>
        <p:blipFill>
          <a:blip r:embed="rId9"/>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664F239B-C134-F24F-BCD1-7868E79D963F}"/>
              </a:ext>
            </a:extLst>
          </p:cNvPr>
          <p:cNvPicPr>
            <a:picLocks noChangeAspect="1"/>
          </p:cNvPicPr>
          <p:nvPr/>
        </p:nvPicPr>
        <p:blipFill>
          <a:blip r:embed="rId10"/>
          <a:stretch>
            <a:fillRect/>
          </a:stretch>
        </p:blipFill>
        <p:spPr>
          <a:xfrm>
            <a:off x="0" y="0"/>
            <a:ext cx="12192000" cy="6858000"/>
          </a:xfrm>
          <a:prstGeom prst="rect">
            <a:avLst/>
          </a:prstGeom>
        </p:spPr>
      </p:pic>
      <p:cxnSp>
        <p:nvCxnSpPr>
          <p:cNvPr id="36" name="Straight Arrow Connector 35">
            <a:extLst>
              <a:ext uri="{FF2B5EF4-FFF2-40B4-BE49-F238E27FC236}">
                <a16:creationId xmlns:a16="http://schemas.microsoft.com/office/drawing/2014/main" id="{328E2122-97A4-8140-A4F2-DB9F7BCD91AD}"/>
              </a:ext>
            </a:extLst>
          </p:cNvPr>
          <p:cNvCxnSpPr>
            <a:cxnSpLocks/>
          </p:cNvCxnSpPr>
          <p:nvPr/>
        </p:nvCxnSpPr>
        <p:spPr>
          <a:xfrm>
            <a:off x="6107875" y="2893102"/>
            <a:ext cx="0" cy="321136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730CAE-DE36-FF43-9321-B33580372459}"/>
              </a:ext>
            </a:extLst>
          </p:cNvPr>
          <p:cNvCxnSpPr>
            <a:cxnSpLocks/>
          </p:cNvCxnSpPr>
          <p:nvPr/>
        </p:nvCxnSpPr>
        <p:spPr>
          <a:xfrm>
            <a:off x="8800971" y="4315782"/>
            <a:ext cx="0" cy="178868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25E913A-B588-C846-9D11-EB44EF432B1B}"/>
              </a:ext>
            </a:extLst>
          </p:cNvPr>
          <p:cNvCxnSpPr>
            <a:cxnSpLocks/>
          </p:cNvCxnSpPr>
          <p:nvPr/>
        </p:nvCxnSpPr>
        <p:spPr>
          <a:xfrm>
            <a:off x="3339623" y="4315782"/>
            <a:ext cx="0" cy="178868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987CB79-692A-304D-9366-18AA4FFDE74B}"/>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Earn more income</a:t>
            </a:r>
          </a:p>
        </p:txBody>
      </p:sp>
      <p:cxnSp>
        <p:nvCxnSpPr>
          <p:cNvPr id="26" name="Straight Connector 25">
            <a:extLst>
              <a:ext uri="{FF2B5EF4-FFF2-40B4-BE49-F238E27FC236}">
                <a16:creationId xmlns:a16="http://schemas.microsoft.com/office/drawing/2014/main" id="{E41E6DF6-DD8F-634A-9B80-880F2620FF84}"/>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56DA859-2DB4-074A-A5EF-690A6CAFDDD4}"/>
              </a:ext>
            </a:extLst>
          </p:cNvPr>
          <p:cNvSpPr>
            <a:spLocks noChangeArrowheads="1"/>
          </p:cNvSpPr>
          <p:nvPr/>
        </p:nvSpPr>
        <p:spPr bwMode="auto">
          <a:xfrm>
            <a:off x="782703" y="828546"/>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a:t>
            </a:r>
            <a:r>
              <a:rPr kumimoji="0" lang="en-US" sz="20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 starts with three Business Development Centers. </a:t>
            </a:r>
            <a:b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Business Development Center has a weekly earning potential of $3,600.</a:t>
            </a:r>
          </a:p>
        </p:txBody>
      </p:sp>
      <p:sp>
        <p:nvSpPr>
          <p:cNvPr id="29" name="TextBox 28"/>
          <p:cNvSpPr txBox="1"/>
          <p:nvPr/>
        </p:nvSpPr>
        <p:spPr>
          <a:xfrm>
            <a:off x="0" y="6180796"/>
            <a:ext cx="12191995" cy="461661"/>
          </a:xfrm>
          <a:prstGeom prst="rect">
            <a:avLst/>
          </a:prstGeom>
          <a:noFill/>
        </p:spPr>
        <p:txBody>
          <a:bodyPr wrap="square" lIns="91414" tIns="45718" rIns="9141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Total weekly potential $3,600 per BDC</a:t>
            </a:r>
          </a:p>
        </p:txBody>
      </p:sp>
    </p:spTree>
    <p:extLst>
      <p:ext uri="{BB962C8B-B14F-4D97-AF65-F5344CB8AC3E}">
        <p14:creationId xmlns:p14="http://schemas.microsoft.com/office/powerpoint/2010/main" val="5242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2000"/>
                                        <p:tgtEl>
                                          <p:spTgt spid="11"/>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up)">
                                      <p:cBhvr>
                                        <p:cTn id="44" dur="500"/>
                                        <p:tgtEl>
                                          <p:spTgt spid="35"/>
                                        </p:tgtEl>
                                      </p:cBhvr>
                                    </p:animEffect>
                                  </p:childTnLst>
                                </p:cTn>
                              </p:par>
                              <p:par>
                                <p:cTn id="45" presetID="22" presetClass="entr" presetSubtype="1"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2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2000"/>
                                        <p:tgtEl>
                                          <p:spTgt spid="32"/>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1"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FC38D0-0823-6B4B-A9D4-85F1DE041F6C}"/>
              </a:ext>
            </a:extLst>
          </p:cNvPr>
          <p:cNvSpPr/>
          <p:nvPr/>
        </p:nvSpPr>
        <p:spPr>
          <a:xfrm>
            <a:off x="1993695"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704CC7B-CCA0-B345-9A57-4C9DF6A624C4}"/>
              </a:ext>
            </a:extLst>
          </p:cNvPr>
          <p:cNvSpPr/>
          <p:nvPr/>
        </p:nvSpPr>
        <p:spPr>
          <a:xfrm>
            <a:off x="4683826"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BCB31FD-955C-F74C-8C28-FC8D957B6326}"/>
              </a:ext>
            </a:extLst>
          </p:cNvPr>
          <p:cNvSpPr/>
          <p:nvPr/>
        </p:nvSpPr>
        <p:spPr>
          <a:xfrm>
            <a:off x="7510154" y="3052233"/>
            <a:ext cx="26881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303CC2A6-842D-F248-93C5-65C6FC201697}"/>
              </a:ext>
            </a:extLst>
          </p:cNvPr>
          <p:cNvSpPr/>
          <p:nvPr/>
        </p:nvSpPr>
        <p:spPr>
          <a:xfrm>
            <a:off x="310202" y="5635873"/>
            <a:ext cx="1038913" cy="5449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3D46C4-760F-014D-BFFD-7C7CDD736DE4}"/>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96E8BC0-A114-7A4A-AD92-58CC35C7D1E9}"/>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1B4E171-F9BB-E24E-8B8D-AB6E4A496190}"/>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F34A88A-3382-3A46-99EB-B0C11621ECE5}"/>
              </a:ext>
            </a:extLst>
          </p:cNvPr>
          <p:cNvPicPr>
            <a:picLocks noChangeAspect="1"/>
          </p:cNvPicPr>
          <p:nvPr/>
        </p:nvPicPr>
        <p:blipFill>
          <a:blip r:embed="rId5"/>
          <a:stretch>
            <a:fillRect/>
          </a:stretch>
        </p:blipFill>
        <p:spPr>
          <a:xfrm>
            <a:off x="0" y="0"/>
            <a:ext cx="12192000" cy="6858000"/>
          </a:xfrm>
          <a:prstGeom prst="rect">
            <a:avLst/>
          </a:prstGeom>
        </p:spPr>
      </p:pic>
      <p:cxnSp>
        <p:nvCxnSpPr>
          <p:cNvPr id="36" name="Straight Arrow Connector 35">
            <a:extLst>
              <a:ext uri="{FF2B5EF4-FFF2-40B4-BE49-F238E27FC236}">
                <a16:creationId xmlns:a16="http://schemas.microsoft.com/office/drawing/2014/main" id="{328E2122-97A4-8140-A4F2-DB9F7BCD91AD}"/>
              </a:ext>
            </a:extLst>
          </p:cNvPr>
          <p:cNvCxnSpPr>
            <a:cxnSpLocks/>
          </p:cNvCxnSpPr>
          <p:nvPr/>
        </p:nvCxnSpPr>
        <p:spPr>
          <a:xfrm>
            <a:off x="6107875" y="2893102"/>
            <a:ext cx="0" cy="3241574"/>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56198" y="6180796"/>
            <a:ext cx="5699264" cy="400105"/>
          </a:xfrm>
          <a:prstGeom prst="rect">
            <a:avLst/>
          </a:prstGeom>
          <a:noFill/>
        </p:spPr>
        <p:txBody>
          <a:bodyPr wrap="square" lIns="91414" tIns="45718" rIns="9141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$3,600 per BDC</a:t>
            </a:r>
          </a:p>
        </p:txBody>
      </p:sp>
      <p:sp>
        <p:nvSpPr>
          <p:cNvPr id="17" name="TextBox 16">
            <a:extLst>
              <a:ext uri="{FF2B5EF4-FFF2-40B4-BE49-F238E27FC236}">
                <a16:creationId xmlns:a16="http://schemas.microsoft.com/office/drawing/2014/main" id="{D0746076-22BB-2F48-84AC-02C62E1318E5}"/>
              </a:ext>
            </a:extLst>
          </p:cNvPr>
          <p:cNvSpPr txBox="1"/>
          <p:nvPr/>
        </p:nvSpPr>
        <p:spPr>
          <a:xfrm>
            <a:off x="7572548"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5" name="TextBox 24">
            <a:extLst>
              <a:ext uri="{FF2B5EF4-FFF2-40B4-BE49-F238E27FC236}">
                <a16:creationId xmlns:a16="http://schemas.microsoft.com/office/drawing/2014/main" id="{DC9496AC-BC42-1B47-9472-06C54302B3D6}"/>
              </a:ext>
            </a:extLst>
          </p:cNvPr>
          <p:cNvSpPr txBox="1"/>
          <p:nvPr/>
        </p:nvSpPr>
        <p:spPr>
          <a:xfrm>
            <a:off x="386748" y="6134676"/>
            <a:ext cx="885820"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200 BV</a:t>
            </a:r>
          </a:p>
        </p:txBody>
      </p:sp>
      <p:sp>
        <p:nvSpPr>
          <p:cNvPr id="16" name="TextBox 15">
            <a:extLst>
              <a:ext uri="{FF2B5EF4-FFF2-40B4-BE49-F238E27FC236}">
                <a16:creationId xmlns:a16="http://schemas.microsoft.com/office/drawing/2014/main" id="{8A3C92BE-1A01-794B-AA01-3C8F58FABD12}"/>
              </a:ext>
            </a:extLst>
          </p:cNvPr>
          <p:cNvSpPr txBox="1"/>
          <p:nvPr/>
        </p:nvSpPr>
        <p:spPr>
          <a:xfrm>
            <a:off x="3670077"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6" name="Rectangle 25">
            <a:extLst>
              <a:ext uri="{FF2B5EF4-FFF2-40B4-BE49-F238E27FC236}">
                <a16:creationId xmlns:a16="http://schemas.microsoft.com/office/drawing/2014/main" id="{84F0DD05-15D4-754D-98DB-8F2FFAC82703}"/>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Earn more income</a:t>
            </a:r>
          </a:p>
        </p:txBody>
      </p:sp>
      <p:cxnSp>
        <p:nvCxnSpPr>
          <p:cNvPr id="27" name="Straight Connector 26">
            <a:extLst>
              <a:ext uri="{FF2B5EF4-FFF2-40B4-BE49-F238E27FC236}">
                <a16:creationId xmlns:a16="http://schemas.microsoft.com/office/drawing/2014/main" id="{7705CDEF-7D30-4642-94B3-95F80244FE19}"/>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DF8BCDD-6DCD-A240-AAA8-EB88A0E17268}"/>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Open additional Business Development Centers to increase your commissions.</a:t>
            </a:r>
          </a:p>
        </p:txBody>
      </p:sp>
    </p:spTree>
    <p:extLst>
      <p:ext uri="{BB962C8B-B14F-4D97-AF65-F5344CB8AC3E}">
        <p14:creationId xmlns:p14="http://schemas.microsoft.com/office/powerpoint/2010/main" val="132564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4"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0"/>
                                        <p:tgtEl>
                                          <p:spTgt spid="11"/>
                                        </p:tgtEl>
                                      </p:cBhvr>
                                    </p:animEffect>
                                  </p:childTnLst>
                                </p:cTn>
                              </p:par>
                            </p:childTnLst>
                          </p:cTn>
                        </p:par>
                        <p:par>
                          <p:cTn id="35" fill="hold">
                            <p:stCondLst>
                              <p:cond delay="6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17" grpId="0"/>
      <p:bldP spid="25" grpId="0"/>
      <p:bldP spid="25" grpId="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CF614A-4B4F-9A4B-A974-FBD3F8E566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460"/>
            <a:ext cx="12192000" cy="6895460"/>
          </a:xfrm>
          <a:prstGeom prst="rect">
            <a:avLst/>
          </a:prstGeom>
        </p:spPr>
      </p:pic>
      <p:sp>
        <p:nvSpPr>
          <p:cNvPr id="17" name="TextBox 16"/>
          <p:cNvSpPr txBox="1"/>
          <p:nvPr/>
        </p:nvSpPr>
        <p:spPr>
          <a:xfrm>
            <a:off x="325503" y="1209425"/>
            <a:ext cx="4661364" cy="1247136"/>
          </a:xfrm>
          <a:prstGeom prst="rect">
            <a:avLst/>
          </a:prstGeom>
          <a:noFill/>
          <a:effectLst/>
        </p:spPr>
        <p:txBody>
          <a:bodyPr wrap="square" rtlCol="0">
            <a:spAutoFit/>
          </a:bodyPr>
          <a:lstStyle/>
          <a:p>
            <a:pPr marL="14288" indent="-14288"/>
            <a:r>
              <a:rPr lang="en-US" sz="3200" dirty="0">
                <a:solidFill>
                  <a:schemeClr val="bg2">
                    <a:lumMod val="50000"/>
                  </a:schemeClr>
                </a:solidFill>
                <a:latin typeface="Calibri" panose="020F0502020204030204" pitchFamily="34" charset="0"/>
                <a:cs typeface="Calibri" panose="020F0502020204030204" pitchFamily="34" charset="0"/>
              </a:rPr>
              <a:t>You’re probably thinking…</a:t>
            </a:r>
          </a:p>
          <a:p>
            <a:pPr marL="14288" indent="-14288">
              <a:lnSpc>
                <a:spcPct val="150000"/>
              </a:lnSpc>
            </a:pPr>
            <a:r>
              <a:rPr lang="en-US" sz="3200" b="1" dirty="0">
                <a:solidFill>
                  <a:srgbClr val="0997B5"/>
                </a:solidFill>
                <a:latin typeface="Calibri" panose="020F0502020204030204" pitchFamily="34" charset="0"/>
                <a:cs typeface="Calibri" panose="020F0502020204030204" pitchFamily="34" charset="0"/>
              </a:rPr>
              <a:t>“Can this work for me?”</a:t>
            </a:r>
          </a:p>
        </p:txBody>
      </p:sp>
      <p:sp>
        <p:nvSpPr>
          <p:cNvPr id="22" name="TextBox 21">
            <a:extLst>
              <a:ext uri="{FF2B5EF4-FFF2-40B4-BE49-F238E27FC236}">
                <a16:creationId xmlns:a16="http://schemas.microsoft.com/office/drawing/2014/main" id="{78947BD6-60D4-B34B-BA9A-20E5414874A4}"/>
              </a:ext>
            </a:extLst>
          </p:cNvPr>
          <p:cNvSpPr txBox="1"/>
          <p:nvPr/>
        </p:nvSpPr>
        <p:spPr>
          <a:xfrm>
            <a:off x="935103" y="3074469"/>
            <a:ext cx="4450822" cy="1815882"/>
          </a:xfrm>
          <a:prstGeom prst="rect">
            <a:avLst/>
          </a:prstGeom>
          <a:noFill/>
        </p:spPr>
        <p:txBody>
          <a:bodyPr wrap="square" rtlCol="0">
            <a:spAutoFit/>
          </a:bodyPr>
          <a:lstStyle/>
          <a:p>
            <a:pPr marL="14288" indent="-14288"/>
            <a:r>
              <a:rPr lang="en-US" sz="3200" dirty="0">
                <a:solidFill>
                  <a:schemeClr val="bg2">
                    <a:lumMod val="50000"/>
                  </a:schemeClr>
                </a:solidFill>
                <a:latin typeface="Calibri" panose="020F0502020204030204" pitchFamily="34" charset="0"/>
                <a:cs typeface="Calibri" panose="020F0502020204030204" pitchFamily="34" charset="0"/>
              </a:rPr>
              <a:t>I’m thinking…</a:t>
            </a:r>
          </a:p>
          <a:p>
            <a:pPr marL="14288" indent="-14288">
              <a:lnSpc>
                <a:spcPct val="150000"/>
              </a:lnSpc>
            </a:pPr>
            <a:r>
              <a:rPr lang="en-US" sz="3200" b="1" dirty="0">
                <a:solidFill>
                  <a:srgbClr val="0997B5"/>
                </a:solidFill>
                <a:latin typeface="Calibri" panose="020F0502020204030204" pitchFamily="34" charset="0"/>
                <a:cs typeface="Calibri" panose="020F0502020204030204" pitchFamily="34" charset="0"/>
              </a:rPr>
              <a:t>“Are you right for </a:t>
            </a:r>
          </a:p>
          <a:p>
            <a:pPr marL="14288" indent="-14288"/>
            <a:r>
              <a:rPr lang="en-US" sz="3200" b="1" dirty="0">
                <a:solidFill>
                  <a:srgbClr val="0997B5"/>
                </a:solidFill>
                <a:latin typeface="Calibri" panose="020F0502020204030204" pitchFamily="34" charset="0"/>
                <a:cs typeface="Calibri" panose="020F0502020204030204" pitchFamily="34" charset="0"/>
              </a:rPr>
              <a:t>the business?”</a:t>
            </a:r>
          </a:p>
        </p:txBody>
      </p:sp>
      <p:pic>
        <p:nvPicPr>
          <p:cNvPr id="15" name="Picture 14">
            <a:extLst>
              <a:ext uri="{FF2B5EF4-FFF2-40B4-BE49-F238E27FC236}">
                <a16:creationId xmlns:a16="http://schemas.microsoft.com/office/drawing/2014/main" id="{D54A79D3-0A25-424C-A11A-97EFBA3FA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Tree>
    <p:extLst>
      <p:ext uri="{BB962C8B-B14F-4D97-AF65-F5344CB8AC3E}">
        <p14:creationId xmlns:p14="http://schemas.microsoft.com/office/powerpoint/2010/main" val="224521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9A7BD-A699-1843-900F-0D80B82286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2535" y="0"/>
            <a:ext cx="8239465" cy="6858000"/>
          </a:xfrm>
          <a:prstGeom prst="rect">
            <a:avLst/>
          </a:prstGeom>
        </p:spPr>
      </p:pic>
      <p:sp>
        <p:nvSpPr>
          <p:cNvPr id="17" name="TextBox 16"/>
          <p:cNvSpPr txBox="1"/>
          <p:nvPr/>
        </p:nvSpPr>
        <p:spPr>
          <a:xfrm>
            <a:off x="782702" y="2309216"/>
            <a:ext cx="8556169" cy="3462486"/>
          </a:xfrm>
          <a:prstGeom prst="rect">
            <a:avLst/>
          </a:prstGeom>
          <a:noFill/>
        </p:spPr>
        <p:txBody>
          <a:bodyPr wrap="square" rtlCol="0">
            <a:spAutoFit/>
          </a:bodyPr>
          <a:lstStyle/>
          <a:p>
            <a:pPr marL="14288" indent="-14288">
              <a:lnSpc>
                <a:spcPct val="150000"/>
              </a:lnSpc>
            </a:pPr>
            <a:r>
              <a:rPr lang="en-US" sz="3400" b="1" dirty="0">
                <a:solidFill>
                  <a:schemeClr val="bg2">
                    <a:lumMod val="50000"/>
                  </a:schemeClr>
                </a:solidFill>
                <a:latin typeface="Calibri" panose="020F0502020204030204" pitchFamily="34" charset="0"/>
                <a:cs typeface="Calibri" panose="020F0502020204030204" pitchFamily="34" charset="0"/>
              </a:rPr>
              <a:t>Next steps: </a:t>
            </a: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Schedule a follow appointment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and get your questions answered</a:t>
            </a:r>
          </a:p>
          <a:p>
            <a:pPr marL="342900" indent="-342900">
              <a:buFont typeface="Arial" panose="020B0604020202020204" pitchFamily="34" charset="0"/>
              <a:buChar char="•"/>
            </a:pPr>
            <a:endParaRPr lang="en-US" sz="24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Try some products, register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as a customer and earn Cashback</a:t>
            </a:r>
          </a:p>
          <a:p>
            <a:pPr marL="342900" indent="-342900">
              <a:buFont typeface="Arial" panose="020B0604020202020204" pitchFamily="34" charset="0"/>
              <a:buChar char="•"/>
            </a:pPr>
            <a:endParaRPr lang="en-US" sz="24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Give the </a:t>
            </a:r>
            <a:r>
              <a:rPr lang="en-US" sz="2400" dirty="0" err="1">
                <a:solidFill>
                  <a:schemeClr val="bg2">
                    <a:lumMod val="50000"/>
                  </a:schemeClr>
                </a:solidFill>
                <a:latin typeface="Calibri" panose="020F0502020204030204" pitchFamily="34" charset="0"/>
                <a:cs typeface="Calibri" panose="020F0502020204030204" pitchFamily="34" charset="0"/>
              </a:rPr>
              <a:t>UnFranchise</a:t>
            </a:r>
            <a:r>
              <a:rPr lang="en-US" sz="2400" dirty="0">
                <a:solidFill>
                  <a:schemeClr val="bg2">
                    <a:lumMod val="50000"/>
                  </a:schemeClr>
                </a:solidFill>
                <a:latin typeface="Calibri" panose="020F0502020204030204" pitchFamily="34" charset="0"/>
                <a:cs typeface="Calibri" panose="020F0502020204030204" pitchFamily="34" charset="0"/>
              </a:rPr>
              <a:t>® Business a trial run</a:t>
            </a:r>
          </a:p>
        </p:txBody>
      </p:sp>
      <p:sp>
        <p:nvSpPr>
          <p:cNvPr id="18" name="TextBox 17">
            <a:extLst>
              <a:ext uri="{FF2B5EF4-FFF2-40B4-BE49-F238E27FC236}">
                <a16:creationId xmlns:a16="http://schemas.microsoft.com/office/drawing/2014/main" id="{FD7A5F22-8534-624A-AD92-8718F86A6236}"/>
              </a:ext>
            </a:extLst>
          </p:cNvPr>
          <p:cNvSpPr txBox="1"/>
          <p:nvPr/>
        </p:nvSpPr>
        <p:spPr>
          <a:xfrm>
            <a:off x="782703" y="1449111"/>
            <a:ext cx="9789044" cy="830997"/>
          </a:xfrm>
          <a:prstGeom prst="rect">
            <a:avLst/>
          </a:prstGeom>
          <a:noFill/>
        </p:spPr>
        <p:txBody>
          <a:bodyPr wrap="square" rtlCol="0">
            <a:spAutoFit/>
          </a:bodyPr>
          <a:lstStyle/>
          <a:p>
            <a:pPr marL="14288" indent="-14288"/>
            <a:r>
              <a:rPr lang="en-US" sz="2400" dirty="0">
                <a:solidFill>
                  <a:schemeClr val="bg2">
                    <a:lumMod val="50000"/>
                  </a:schemeClr>
                </a:solidFill>
                <a:latin typeface="Calibri" panose="020F0502020204030204" pitchFamily="34" charset="0"/>
                <a:cs typeface="Calibri" panose="020F0502020204030204" pitchFamily="34" charset="0"/>
              </a:rPr>
              <a:t>If you don’t try anything,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then everything will stay the same</a:t>
            </a:r>
          </a:p>
        </p:txBody>
      </p:sp>
      <p:sp>
        <p:nvSpPr>
          <p:cNvPr id="9" name="Rectangle 8">
            <a:extLst>
              <a:ext uri="{FF2B5EF4-FFF2-40B4-BE49-F238E27FC236}">
                <a16:creationId xmlns:a16="http://schemas.microsoft.com/office/drawing/2014/main" id="{C57D9AAD-2145-9A42-916B-8D2E0434EB36}"/>
              </a:ext>
            </a:extLst>
          </p:cNvPr>
          <p:cNvSpPr/>
          <p:nvPr/>
        </p:nvSpPr>
        <p:spPr>
          <a:xfrm>
            <a:off x="782703" y="574411"/>
            <a:ext cx="739147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ONE GUARANTEE:</a:t>
            </a:r>
          </a:p>
        </p:txBody>
      </p:sp>
      <p:pic>
        <p:nvPicPr>
          <p:cNvPr id="10" name="Picture 9">
            <a:extLst>
              <a:ext uri="{FF2B5EF4-FFF2-40B4-BE49-F238E27FC236}">
                <a16:creationId xmlns:a16="http://schemas.microsoft.com/office/drawing/2014/main" id="{B570FA30-33DE-6048-AE4C-14D121C08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1" name="Straight Connector 10">
            <a:extLst>
              <a:ext uri="{FF2B5EF4-FFF2-40B4-BE49-F238E27FC236}">
                <a16:creationId xmlns:a16="http://schemas.microsoft.com/office/drawing/2014/main" id="{50070A3D-3BC3-2545-99B7-FBDC9A09B9FB}"/>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1C144B1-B1AB-884E-8352-FD68174149F9}"/>
              </a:ext>
            </a:extLst>
          </p:cNvPr>
          <p:cNvGrpSpPr/>
          <p:nvPr/>
        </p:nvGrpSpPr>
        <p:grpSpPr>
          <a:xfrm>
            <a:off x="816923" y="3207637"/>
            <a:ext cx="263457" cy="209012"/>
            <a:chOff x="885170" y="4839829"/>
            <a:chExt cx="297678" cy="236161"/>
          </a:xfrm>
        </p:grpSpPr>
        <p:sp>
          <p:nvSpPr>
            <p:cNvPr id="28" name="Rectangle 27">
              <a:extLst>
                <a:ext uri="{FF2B5EF4-FFF2-40B4-BE49-F238E27FC236}">
                  <a16:creationId xmlns:a16="http://schemas.microsoft.com/office/drawing/2014/main" id="{DA47798F-7877-9640-9E52-45D77C001606}"/>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A10B06C-D00B-7F46-9069-27D3FECEEE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30" name="Group 29">
            <a:extLst>
              <a:ext uri="{FF2B5EF4-FFF2-40B4-BE49-F238E27FC236}">
                <a16:creationId xmlns:a16="http://schemas.microsoft.com/office/drawing/2014/main" id="{B3BABD61-D1A3-8C4B-A50F-D043B76B41A8}"/>
              </a:ext>
            </a:extLst>
          </p:cNvPr>
          <p:cNvGrpSpPr/>
          <p:nvPr/>
        </p:nvGrpSpPr>
        <p:grpSpPr>
          <a:xfrm>
            <a:off x="816923" y="4310296"/>
            <a:ext cx="263457" cy="209012"/>
            <a:chOff x="885170" y="4839829"/>
            <a:chExt cx="297678" cy="236161"/>
          </a:xfrm>
        </p:grpSpPr>
        <p:sp>
          <p:nvSpPr>
            <p:cNvPr id="31" name="Rectangle 30">
              <a:extLst>
                <a:ext uri="{FF2B5EF4-FFF2-40B4-BE49-F238E27FC236}">
                  <a16:creationId xmlns:a16="http://schemas.microsoft.com/office/drawing/2014/main" id="{5928E10E-1F2D-BF46-A9CF-4FF033C7265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72A6F42-8D70-BE4D-991F-FF89BF4473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33" name="Group 32">
            <a:extLst>
              <a:ext uri="{FF2B5EF4-FFF2-40B4-BE49-F238E27FC236}">
                <a16:creationId xmlns:a16="http://schemas.microsoft.com/office/drawing/2014/main" id="{6327B628-AF3A-E44C-830B-7D1CA5362FAA}"/>
              </a:ext>
            </a:extLst>
          </p:cNvPr>
          <p:cNvGrpSpPr/>
          <p:nvPr/>
        </p:nvGrpSpPr>
        <p:grpSpPr>
          <a:xfrm>
            <a:off x="816923" y="5412955"/>
            <a:ext cx="263457" cy="209012"/>
            <a:chOff x="885170" y="4839829"/>
            <a:chExt cx="297678" cy="236161"/>
          </a:xfrm>
        </p:grpSpPr>
        <p:sp>
          <p:nvSpPr>
            <p:cNvPr id="34" name="Rectangle 33">
              <a:extLst>
                <a:ext uri="{FF2B5EF4-FFF2-40B4-BE49-F238E27FC236}">
                  <a16:creationId xmlns:a16="http://schemas.microsoft.com/office/drawing/2014/main" id="{E87DCFFA-EB37-D04E-A117-1C995C4F3DF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C6C9DDD8-D6DE-C447-9269-4ABF134DF1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568544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32C791-CADB-DC48-AF5A-0BC3B26D3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1800" y="1"/>
            <a:ext cx="12191999" cy="6858000"/>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CE2B5583-2837-8042-8B97-EB492158EA89}"/>
              </a:ext>
            </a:extLst>
          </p:cNvPr>
          <p:cNvSpPr txBox="1"/>
          <p:nvPr/>
        </p:nvSpPr>
        <p:spPr>
          <a:xfrm>
            <a:off x="-2051384" y="2090774"/>
            <a:ext cx="16294767" cy="8125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THE UNFRANCHISE</a:t>
            </a:r>
            <a:r>
              <a:rPr kumimoji="0" lang="en-US" sz="5200" b="1" i="0" u="none" strike="noStrike" kern="1200" cap="none" spc="0" normalizeH="0" baseline="30000" noProof="0" dirty="0">
                <a:ln>
                  <a:noFill/>
                </a:ln>
                <a:solidFill>
                  <a:srgbClr val="0997B5"/>
                </a:solidFill>
                <a:effectLst/>
                <a:uLnTx/>
                <a:uFillTx/>
                <a:latin typeface="Calibri" panose="020F0502020204030204" pitchFamily="34" charset="0"/>
                <a:ea typeface="+mn-ea"/>
                <a:cs typeface="Calibri" panose="020F0502020204030204" pitchFamily="34" charset="0"/>
              </a:rPr>
              <a:t>® </a:t>
            </a: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BUSINESS</a:t>
            </a:r>
          </a:p>
        </p:txBody>
      </p:sp>
      <p:sp>
        <p:nvSpPr>
          <p:cNvPr id="11" name="Rectangle 17">
            <a:extLst>
              <a:ext uri="{FF2B5EF4-FFF2-40B4-BE49-F238E27FC236}">
                <a16:creationId xmlns:a16="http://schemas.microsoft.com/office/drawing/2014/main" id="{03B663DC-0BD5-A14C-BFAC-5D21E46D94C9}"/>
              </a:ext>
            </a:extLst>
          </p:cNvPr>
          <p:cNvSpPr>
            <a:spLocks noChangeArrowheads="1"/>
          </p:cNvSpPr>
          <p:nvPr/>
        </p:nvSpPr>
        <p:spPr bwMode="auto">
          <a:xfrm>
            <a:off x="-2" y="6219759"/>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Helvetica Regular" charset="0"/>
                <a:cs typeface="Helvetica Regular" charset="0"/>
              </a:rPr>
              <a:t>Copyright © 2019 Market America Worldwide</a:t>
            </a:r>
          </a:p>
        </p:txBody>
      </p:sp>
      <p:pic>
        <p:nvPicPr>
          <p:cNvPr id="12" name="Picture 11">
            <a:extLst>
              <a:ext uri="{FF2B5EF4-FFF2-40B4-BE49-F238E27FC236}">
                <a16:creationId xmlns:a16="http://schemas.microsoft.com/office/drawing/2014/main" id="{24F5AFB6-E29B-B94C-AC78-ACF008A8514F}"/>
              </a:ext>
            </a:extLst>
          </p:cNvPr>
          <p:cNvPicPr>
            <a:picLocks noChangeAspect="1"/>
          </p:cNvPicPr>
          <p:nvPr/>
        </p:nvPicPr>
        <p:blipFill>
          <a:blip r:embed="rId4"/>
          <a:stretch>
            <a:fillRect/>
          </a:stretch>
        </p:blipFill>
        <p:spPr>
          <a:xfrm>
            <a:off x="5364480" y="3676184"/>
            <a:ext cx="1463040" cy="1463040"/>
          </a:xfrm>
          <a:prstGeom prst="rect">
            <a:avLst/>
          </a:prstGeom>
        </p:spPr>
      </p:pic>
      <p:pic>
        <p:nvPicPr>
          <p:cNvPr id="13" name="Picture 12">
            <a:extLst>
              <a:ext uri="{FF2B5EF4-FFF2-40B4-BE49-F238E27FC236}">
                <a16:creationId xmlns:a16="http://schemas.microsoft.com/office/drawing/2014/main" id="{D43730CB-447C-2644-B291-8D1FE9388C22}"/>
              </a:ext>
            </a:extLst>
          </p:cNvPr>
          <p:cNvPicPr>
            <a:picLocks noChangeAspect="1"/>
          </p:cNvPicPr>
          <p:nvPr/>
        </p:nvPicPr>
        <p:blipFill>
          <a:blip r:embed="rId5"/>
          <a:stretch>
            <a:fillRect/>
          </a:stretch>
        </p:blipFill>
        <p:spPr>
          <a:xfrm>
            <a:off x="3696083" y="2863654"/>
            <a:ext cx="4799829" cy="443548"/>
          </a:xfrm>
          <a:prstGeom prst="rect">
            <a:avLst/>
          </a:prstGeom>
        </p:spPr>
      </p:pic>
    </p:spTree>
    <p:extLst>
      <p:ext uri="{BB962C8B-B14F-4D97-AF65-F5344CB8AC3E}">
        <p14:creationId xmlns:p14="http://schemas.microsoft.com/office/powerpoint/2010/main" val="325345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DC21F1-8F92-5348-819C-2A2C1DD177D1}"/>
              </a:ext>
            </a:extLst>
          </p:cNvPr>
          <p:cNvGrpSpPr/>
          <p:nvPr/>
        </p:nvGrpSpPr>
        <p:grpSpPr>
          <a:xfrm>
            <a:off x="850506" y="1247943"/>
            <a:ext cx="10504011" cy="4722835"/>
            <a:chOff x="833011" y="1247943"/>
            <a:chExt cx="10504011" cy="4722835"/>
          </a:xfrm>
        </p:grpSpPr>
        <p:grpSp>
          <p:nvGrpSpPr>
            <p:cNvPr id="8" name="Group 7">
              <a:extLst>
                <a:ext uri="{FF2B5EF4-FFF2-40B4-BE49-F238E27FC236}">
                  <a16:creationId xmlns:a16="http://schemas.microsoft.com/office/drawing/2014/main" id="{0864D916-1673-E042-86B9-70FB61EF5347}"/>
                </a:ext>
              </a:extLst>
            </p:cNvPr>
            <p:cNvGrpSpPr/>
            <p:nvPr/>
          </p:nvGrpSpPr>
          <p:grpSpPr>
            <a:xfrm>
              <a:off x="833011" y="1247943"/>
              <a:ext cx="10501600" cy="800220"/>
              <a:chOff x="1132004" y="1474883"/>
              <a:chExt cx="9662747" cy="736300"/>
            </a:xfrm>
          </p:grpSpPr>
          <p:sp>
            <p:nvSpPr>
              <p:cNvPr id="4" name="TextBox 3">
                <a:extLst>
                  <a:ext uri="{FF2B5EF4-FFF2-40B4-BE49-F238E27FC236}">
                    <a16:creationId xmlns:a16="http://schemas.microsoft.com/office/drawing/2014/main" id="{EE9A1A9F-F49B-674C-BE17-CC51FC75CA5A}"/>
                  </a:ext>
                </a:extLst>
              </p:cNvPr>
              <p:cNvSpPr txBox="1"/>
              <p:nvPr/>
            </p:nvSpPr>
            <p:spPr>
              <a:xfrm>
                <a:off x="1132004" y="1474884"/>
                <a:ext cx="4740540" cy="736299"/>
              </a:xfrm>
              <a:prstGeom prst="rect">
                <a:avLst/>
              </a:prstGeom>
              <a:solidFill>
                <a:schemeClr val="bg1"/>
              </a:solidFill>
              <a:ln w="25400">
                <a:solidFill>
                  <a:srgbClr val="0997B5"/>
                </a:solidFill>
              </a:ln>
            </p:spPr>
            <p:txBody>
              <a:bodyPr wrap="square" lIns="274320" tIns="182880" rIns="182880" bIns="182880" rtlCol="0">
                <a:spAutoFit/>
              </a:bodyPr>
              <a:lstStyle/>
              <a:p>
                <a:r>
                  <a:rPr lang="en-US" sz="2800" b="1" dirty="0">
                    <a:solidFill>
                      <a:srgbClr val="0997B5"/>
                    </a:solidFill>
                    <a:latin typeface="Calibri" panose="020F0502020204030204" pitchFamily="34" charset="0"/>
                    <a:cs typeface="Calibri" panose="020F0502020204030204" pitchFamily="34" charset="0"/>
                  </a:rPr>
                  <a:t>Like a Franchise</a:t>
                </a:r>
              </a:p>
            </p:txBody>
          </p:sp>
          <p:sp>
            <p:nvSpPr>
              <p:cNvPr id="18" name="TextBox 17">
                <a:extLst>
                  <a:ext uri="{FF2B5EF4-FFF2-40B4-BE49-F238E27FC236}">
                    <a16:creationId xmlns:a16="http://schemas.microsoft.com/office/drawing/2014/main" id="{EDA9BABF-A418-914D-B58E-01CCA8DDDC69}"/>
                  </a:ext>
                </a:extLst>
              </p:cNvPr>
              <p:cNvSpPr txBox="1"/>
              <p:nvPr/>
            </p:nvSpPr>
            <p:spPr>
              <a:xfrm>
                <a:off x="6058733" y="1474883"/>
                <a:ext cx="4736018" cy="736299"/>
              </a:xfrm>
              <a:prstGeom prst="rect">
                <a:avLst/>
              </a:prstGeom>
              <a:solidFill>
                <a:schemeClr val="bg1"/>
              </a:solidFill>
              <a:ln w="25400">
                <a:solidFill>
                  <a:srgbClr val="0997B5"/>
                </a:solidFill>
              </a:ln>
            </p:spPr>
            <p:txBody>
              <a:bodyPr wrap="square" lIns="274320" tIns="182880" rIns="182880" bIns="182880" rtlCol="0">
                <a:spAutoFit/>
              </a:bodyPr>
              <a:lstStyle/>
              <a:p>
                <a:r>
                  <a:rPr lang="en-US" sz="2800" b="1" dirty="0">
                    <a:solidFill>
                      <a:srgbClr val="0997B5"/>
                    </a:solidFill>
                    <a:latin typeface="Calibri" panose="020F0502020204030204" pitchFamily="34" charset="0"/>
                    <a:cs typeface="Calibri" panose="020F0502020204030204" pitchFamily="34" charset="0"/>
                  </a:rPr>
                  <a:t>Unlike a Franchise</a:t>
                </a:r>
              </a:p>
            </p:txBody>
          </p:sp>
        </p:grpSp>
        <p:sp>
          <p:nvSpPr>
            <p:cNvPr id="35" name="Rectangle 34">
              <a:extLst>
                <a:ext uri="{FF2B5EF4-FFF2-40B4-BE49-F238E27FC236}">
                  <a16:creationId xmlns:a16="http://schemas.microsoft.com/office/drawing/2014/main" id="{5A799192-21C9-5643-A7D7-5A0ECE31605B}"/>
                </a:ext>
              </a:extLst>
            </p:cNvPr>
            <p:cNvSpPr/>
            <p:nvPr/>
          </p:nvSpPr>
          <p:spPr>
            <a:xfrm>
              <a:off x="6189856" y="2044348"/>
              <a:ext cx="5147166" cy="3926430"/>
            </a:xfrm>
            <a:prstGeom prst="rect">
              <a:avLst/>
            </a:prstGeom>
            <a:solidFill>
              <a:srgbClr val="0997B5"/>
            </a:solid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97B5"/>
                </a:solidFill>
              </a:endParaRPr>
            </a:p>
          </p:txBody>
        </p:sp>
        <p:sp>
          <p:nvSpPr>
            <p:cNvPr id="19" name="Rectangle 18">
              <a:extLst>
                <a:ext uri="{FF2B5EF4-FFF2-40B4-BE49-F238E27FC236}">
                  <a16:creationId xmlns:a16="http://schemas.microsoft.com/office/drawing/2014/main" id="{EDD3677F-79E0-4144-B397-9B1F98D0A649}"/>
                </a:ext>
              </a:extLst>
            </p:cNvPr>
            <p:cNvSpPr/>
            <p:nvPr/>
          </p:nvSpPr>
          <p:spPr>
            <a:xfrm>
              <a:off x="833011" y="2044348"/>
              <a:ext cx="5152081" cy="3926430"/>
            </a:xfrm>
            <a:prstGeom prst="rect">
              <a:avLst/>
            </a:prstGeom>
            <a:solidFill>
              <a:srgbClr val="0997B5"/>
            </a:solid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A7CA"/>
                </a:solidFill>
              </a:endParaRPr>
            </a:p>
          </p:txBody>
        </p:sp>
      </p:grpSp>
      <p:sp>
        <p:nvSpPr>
          <p:cNvPr id="27" name="Rectangle 26">
            <a:extLst>
              <a:ext uri="{FF2B5EF4-FFF2-40B4-BE49-F238E27FC236}">
                <a16:creationId xmlns:a16="http://schemas.microsoft.com/office/drawing/2014/main" id="{60B06ADC-1060-1743-8605-46E14CBE67D8}"/>
              </a:ext>
            </a:extLst>
          </p:cNvPr>
          <p:cNvSpPr/>
          <p:nvPr/>
        </p:nvSpPr>
        <p:spPr>
          <a:xfrm>
            <a:off x="782703" y="574411"/>
            <a:ext cx="471122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UNFRANCHISE® business</a:t>
            </a:r>
          </a:p>
        </p:txBody>
      </p:sp>
      <p:sp>
        <p:nvSpPr>
          <p:cNvPr id="37" name="Rectangle 36">
            <a:extLst>
              <a:ext uri="{FF2B5EF4-FFF2-40B4-BE49-F238E27FC236}">
                <a16:creationId xmlns:a16="http://schemas.microsoft.com/office/drawing/2014/main" id="{0B605E91-EED3-5841-8A4A-01DF13FBC098}"/>
              </a:ext>
            </a:extLst>
          </p:cNvPr>
          <p:cNvSpPr/>
          <p:nvPr/>
        </p:nvSpPr>
        <p:spPr>
          <a:xfrm>
            <a:off x="1066550" y="2298698"/>
            <a:ext cx="4805103" cy="3040704"/>
          </a:xfrm>
          <a:prstGeom prst="rect">
            <a:avLst/>
          </a:prstGeom>
        </p:spPr>
        <p:txBody>
          <a:bodyPr wrap="square" tIns="0">
            <a:spAutoFit/>
          </a:bodyPr>
          <a:lstStyle/>
          <a:p>
            <a:pPr lvl="0">
              <a:lnSpc>
                <a:spcPct val="150000"/>
              </a:lnSpc>
            </a:pPr>
            <a:r>
              <a:rPr lang="en-US" sz="2200" dirty="0">
                <a:solidFill>
                  <a:schemeClr val="bg1"/>
                </a:solidFill>
                <a:latin typeface="Calibri" panose="020F0502020204030204" pitchFamily="34" charset="0"/>
                <a:ea typeface="Helvetica Regular" charset="0"/>
                <a:cs typeface="Calibri" panose="020F0502020204030204" pitchFamily="34" charset="0"/>
              </a:rPr>
              <a:t>Systemized, Standardized and Uniform</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Proven Management Systems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Professional Marketing Tools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Standardized Training Systems</a:t>
            </a:r>
          </a:p>
          <a:p>
            <a:pPr>
              <a:lnSpc>
                <a:spcPct val="150000"/>
              </a:lnSpc>
            </a:pPr>
            <a:r>
              <a:rPr lang="en-US" sz="2200" dirty="0">
                <a:solidFill>
                  <a:schemeClr val="bg1"/>
                </a:solidFill>
                <a:latin typeface="Calibri" panose="020F0502020204030204" pitchFamily="34" charset="0"/>
                <a:cs typeface="Calibri" panose="020F0502020204030204" pitchFamily="34" charset="0"/>
              </a:rPr>
              <a:t>Market driven products and services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Branding and Increased Visibility</a:t>
            </a:r>
          </a:p>
        </p:txBody>
      </p:sp>
      <p:sp>
        <p:nvSpPr>
          <p:cNvPr id="49" name="Rectangle 48">
            <a:extLst>
              <a:ext uri="{FF2B5EF4-FFF2-40B4-BE49-F238E27FC236}">
                <a16:creationId xmlns:a16="http://schemas.microsoft.com/office/drawing/2014/main" id="{1056EDFA-84DE-CD45-B2E6-341448DFA4C1}"/>
              </a:ext>
            </a:extLst>
          </p:cNvPr>
          <p:cNvSpPr/>
          <p:nvPr/>
        </p:nvSpPr>
        <p:spPr>
          <a:xfrm>
            <a:off x="6425977" y="2210212"/>
            <a:ext cx="4369545" cy="3594702"/>
          </a:xfrm>
          <a:prstGeom prst="rect">
            <a:avLst/>
          </a:prstGeom>
        </p:spPr>
        <p:txBody>
          <a:bodyPr wrap="square" tIns="0">
            <a:spAutoFit/>
          </a:bodyPr>
          <a:lstStyle/>
          <a:p>
            <a:pPr lvl="0">
              <a:lnSpc>
                <a:spcPct val="150000"/>
              </a:lnSpc>
            </a:pPr>
            <a:r>
              <a:rPr lang="en-US" sz="2200" dirty="0">
                <a:solidFill>
                  <a:schemeClr val="bg1"/>
                </a:solidFill>
                <a:latin typeface="Calibri" panose="020F0502020204030204" pitchFamily="34" charset="0"/>
                <a:ea typeface="Helvetica Regular" charset="0"/>
                <a:cs typeface="Calibri" panose="020F0502020204030204" pitchFamily="34" charset="0"/>
              </a:rPr>
              <a:t>No Franchise Fees or Royalties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Minimal Startup Expenses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Potential Tax Advantages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No Large Monthly Overhead</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No Territorial Restrictions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Part Time with Flexible Hours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Little Risk</a:t>
            </a:r>
          </a:p>
        </p:txBody>
      </p:sp>
      <p:pic>
        <p:nvPicPr>
          <p:cNvPr id="15" name="Picture 14">
            <a:extLst>
              <a:ext uri="{FF2B5EF4-FFF2-40B4-BE49-F238E27FC236}">
                <a16:creationId xmlns:a16="http://schemas.microsoft.com/office/drawing/2014/main" id="{FCDE6FD7-CDC0-9D49-88FB-8B2AAFDDA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6" name="Straight Connector 15">
            <a:extLst>
              <a:ext uri="{FF2B5EF4-FFF2-40B4-BE49-F238E27FC236}">
                <a16:creationId xmlns:a16="http://schemas.microsoft.com/office/drawing/2014/main" id="{7974E00E-7DF4-3444-BDA3-4602E849FC27}"/>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72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7A08EE-695C-9542-8035-96150B368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1669" y="-33507"/>
            <a:ext cx="10340938" cy="6891747"/>
          </a:xfrm>
          <a:prstGeom prst="rect">
            <a:avLst/>
          </a:prstGeom>
        </p:spPr>
      </p:pic>
      <p:sp>
        <p:nvSpPr>
          <p:cNvPr id="7" name="Rectangle 6">
            <a:extLst>
              <a:ext uri="{FF2B5EF4-FFF2-40B4-BE49-F238E27FC236}">
                <a16:creationId xmlns:a16="http://schemas.microsoft.com/office/drawing/2014/main" id="{FA62609E-8263-2C4F-9407-CCAF03B26E78}"/>
              </a:ext>
            </a:extLst>
          </p:cNvPr>
          <p:cNvSpPr/>
          <p:nvPr/>
        </p:nvSpPr>
        <p:spPr>
          <a:xfrm>
            <a:off x="780294" y="1220423"/>
            <a:ext cx="8830856" cy="769441"/>
          </a:xfrm>
          <a:prstGeom prst="rect">
            <a:avLst/>
          </a:prstGeom>
        </p:spPr>
        <p:txBody>
          <a:bodyPr wrap="square">
            <a:spAutoFit/>
          </a:bodyPr>
          <a:lstStyle/>
          <a:p>
            <a:r>
              <a:rPr lang="en-US" sz="2200" dirty="0">
                <a:ln w="3175">
                  <a:noFill/>
                </a:ln>
                <a:solidFill>
                  <a:srgbClr val="595959"/>
                </a:solidFill>
                <a:latin typeface="Calibri" panose="020F0502020204030204" pitchFamily="34" charset="0"/>
                <a:ea typeface="Helvetica Regular" charset="0"/>
                <a:cs typeface="Calibri" panose="020F0502020204030204" pitchFamily="34" charset="0"/>
              </a:rPr>
              <a:t>Founded in 1992, Market America Worldwide is a Global Product Brokerage and Internet Marketing Company that specializes in One-to-One Marketing</a:t>
            </a:r>
          </a:p>
        </p:txBody>
      </p:sp>
      <p:grpSp>
        <p:nvGrpSpPr>
          <p:cNvPr id="6" name="Group 5">
            <a:extLst>
              <a:ext uri="{FF2B5EF4-FFF2-40B4-BE49-F238E27FC236}">
                <a16:creationId xmlns:a16="http://schemas.microsoft.com/office/drawing/2014/main" id="{9491B985-E753-FE4E-B65D-FBBB2236223A}"/>
              </a:ext>
            </a:extLst>
          </p:cNvPr>
          <p:cNvGrpSpPr/>
          <p:nvPr/>
        </p:nvGrpSpPr>
        <p:grpSpPr>
          <a:xfrm>
            <a:off x="0" y="4579113"/>
            <a:ext cx="6333262" cy="1465157"/>
            <a:chOff x="0" y="2251861"/>
            <a:chExt cx="6333262" cy="1465157"/>
          </a:xfrm>
        </p:grpSpPr>
        <p:sp>
          <p:nvSpPr>
            <p:cNvPr id="18" name="Rectangle 17">
              <a:extLst>
                <a:ext uri="{FF2B5EF4-FFF2-40B4-BE49-F238E27FC236}">
                  <a16:creationId xmlns:a16="http://schemas.microsoft.com/office/drawing/2014/main" id="{4E26B133-717C-2E46-8AF6-34DA3280285B}"/>
                </a:ext>
              </a:extLst>
            </p:cNvPr>
            <p:cNvSpPr/>
            <p:nvPr/>
          </p:nvSpPr>
          <p:spPr>
            <a:xfrm>
              <a:off x="0" y="2312766"/>
              <a:ext cx="6333262" cy="1264961"/>
            </a:xfrm>
            <a:prstGeom prst="rect">
              <a:avLst/>
            </a:prstGeom>
            <a:solidFill>
              <a:srgbClr val="0997B5"/>
            </a:solidFill>
            <a:ln>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Torch_White.png">
              <a:extLst>
                <a:ext uri="{FF2B5EF4-FFF2-40B4-BE49-F238E27FC236}">
                  <a16:creationId xmlns:a16="http://schemas.microsoft.com/office/drawing/2014/main" id="{812994C2-B8E3-5F49-AC8D-81430C8A03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294" y="2251861"/>
              <a:ext cx="813365" cy="1465157"/>
            </a:xfrm>
            <a:prstGeom prst="rect">
              <a:avLst/>
            </a:prstGeom>
          </p:spPr>
        </p:pic>
        <p:sp>
          <p:nvSpPr>
            <p:cNvPr id="21" name="Rectangle 20">
              <a:extLst>
                <a:ext uri="{FF2B5EF4-FFF2-40B4-BE49-F238E27FC236}">
                  <a16:creationId xmlns:a16="http://schemas.microsoft.com/office/drawing/2014/main" id="{5391ABC5-D886-8E4F-9C12-231727FCB32C}"/>
                </a:ext>
              </a:extLst>
            </p:cNvPr>
            <p:cNvSpPr/>
            <p:nvPr/>
          </p:nvSpPr>
          <p:spPr>
            <a:xfrm>
              <a:off x="1709509" y="2363303"/>
              <a:ext cx="4623753" cy="461665"/>
            </a:xfrm>
            <a:prstGeom prst="rect">
              <a:avLst/>
            </a:prstGeom>
          </p:spPr>
          <p:txBody>
            <a:bodyPr wrap="square">
              <a:spAutoFit/>
            </a:bodyPr>
            <a:lstStyle/>
            <a:p>
              <a:pPr defTabSz="914149"/>
              <a:r>
                <a:rPr lang="en-US" sz="2300" dirty="0">
                  <a:solidFill>
                    <a:schemeClr val="bg1"/>
                  </a:solidFill>
                  <a:latin typeface="Calibri" panose="020F0502020204030204" pitchFamily="34" charset="0"/>
                  <a:ea typeface="Helvetica Regular" charset="0"/>
                  <a:cs typeface="Helvetica Regular" charset="0"/>
                </a:rPr>
                <a:t>2013 &amp; 2018 TORCH AWARD</a:t>
              </a:r>
            </a:p>
          </p:txBody>
        </p:sp>
        <p:sp>
          <p:nvSpPr>
            <p:cNvPr id="2" name="Rectangle 1">
              <a:extLst>
                <a:ext uri="{FF2B5EF4-FFF2-40B4-BE49-F238E27FC236}">
                  <a16:creationId xmlns:a16="http://schemas.microsoft.com/office/drawing/2014/main" id="{D57D03E8-8E48-584C-8A86-74DA5DB6F026}"/>
                </a:ext>
              </a:extLst>
            </p:cNvPr>
            <p:cNvSpPr/>
            <p:nvPr/>
          </p:nvSpPr>
          <p:spPr>
            <a:xfrm>
              <a:off x="1709509" y="2715563"/>
              <a:ext cx="4494767" cy="769441"/>
            </a:xfrm>
            <a:prstGeom prst="rect">
              <a:avLst/>
            </a:prstGeom>
          </p:spPr>
          <p:txBody>
            <a:bodyPr wrap="square">
              <a:spAutoFit/>
            </a:bodyPr>
            <a:lstStyle/>
            <a:p>
              <a:r>
                <a:rPr lang="en-US" sz="2000" dirty="0">
                  <a:solidFill>
                    <a:schemeClr val="bg1"/>
                  </a:solidFill>
                  <a:latin typeface="Calibri Light" panose="020F0302020204030204" pitchFamily="34" charset="0"/>
                  <a:ea typeface="Helvetica Regular" charset="0"/>
                  <a:cs typeface="Helvetica Regular" charset="0"/>
                </a:rPr>
                <a:t>Trust • Performance • Integrity</a:t>
              </a:r>
              <a:br>
                <a:rPr lang="en-US" dirty="0">
                  <a:solidFill>
                    <a:schemeClr val="bg1"/>
                  </a:solidFill>
                  <a:latin typeface="Calibri Light" panose="020F0302020204030204" pitchFamily="34" charset="0"/>
                  <a:ea typeface="Helvetica Regular" charset="0"/>
                  <a:cs typeface="Helvetica Regular" charset="0"/>
                </a:rPr>
              </a:br>
              <a:r>
                <a:rPr lang="en-US" sz="2400" dirty="0">
                  <a:solidFill>
                    <a:schemeClr val="bg1"/>
                  </a:solidFill>
                  <a:latin typeface="Calibri" panose="020F0502020204030204" pitchFamily="34" charset="0"/>
                  <a:ea typeface="Helvetica Regular" charset="0"/>
                  <a:cs typeface="Helvetica Regular" charset="0"/>
                </a:rPr>
                <a:t>A+ RATED</a:t>
              </a:r>
              <a:endParaRPr lang="en-US" sz="2400" dirty="0">
                <a:solidFill>
                  <a:schemeClr val="bg1"/>
                </a:solidFill>
                <a:latin typeface="Calibri" panose="020F0502020204030204" pitchFamily="34" charset="0"/>
              </a:endParaRPr>
            </a:p>
          </p:txBody>
        </p:sp>
      </p:grpSp>
      <p:sp>
        <p:nvSpPr>
          <p:cNvPr id="25" name="Rectangle 24">
            <a:extLst>
              <a:ext uri="{FF2B5EF4-FFF2-40B4-BE49-F238E27FC236}">
                <a16:creationId xmlns:a16="http://schemas.microsoft.com/office/drawing/2014/main" id="{88F33E7B-046A-7D45-B1A9-4F09AB0A5887}"/>
              </a:ext>
            </a:extLst>
          </p:cNvPr>
          <p:cNvSpPr/>
          <p:nvPr/>
        </p:nvSpPr>
        <p:spPr>
          <a:xfrm>
            <a:off x="782702" y="2624641"/>
            <a:ext cx="6959652" cy="2123658"/>
          </a:xfrm>
          <a:prstGeom prst="rect">
            <a:avLst/>
          </a:prstGeom>
        </p:spPr>
        <p:txBody>
          <a:bodyPr wrap="square" numCol="2">
            <a:spAutoFit/>
          </a:bodyPr>
          <a:lstStyle/>
          <a:p>
            <a:pPr defTabSz="914149"/>
            <a:r>
              <a:rPr lang="en-US" sz="2200" dirty="0">
                <a:solidFill>
                  <a:srgbClr val="595959"/>
                </a:solidFill>
                <a:latin typeface="Calibri" panose="020F0502020204030204" pitchFamily="34" charset="0"/>
                <a:ea typeface="Helvetica Regular" charset="0"/>
                <a:cs typeface="Calibri" panose="020F0502020204030204" pitchFamily="34" charset="0"/>
              </a:rPr>
              <a:t>Operations in:</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United States</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Canada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Australia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Taiwan</a:t>
            </a:r>
          </a:p>
          <a:p>
            <a:pPr defTabSz="914149"/>
            <a:br>
              <a:rPr lang="en-US" sz="2200" dirty="0">
                <a:solidFill>
                  <a:srgbClr val="595959"/>
                </a:solidFill>
                <a:latin typeface="Calibri" panose="020F0502020204030204" pitchFamily="34" charset="0"/>
                <a:ea typeface="Helvetica Regular" charset="0"/>
                <a:cs typeface="Calibri" panose="020F0502020204030204" pitchFamily="34" charset="0"/>
              </a:rPr>
            </a:br>
            <a:endParaRPr lang="en-US" sz="2200" dirty="0">
              <a:solidFill>
                <a:srgbClr val="595959"/>
              </a:solidFill>
              <a:latin typeface="Calibri" panose="020F0502020204030204" pitchFamily="34" charset="0"/>
              <a:ea typeface="Helvetica Regular" charset="0"/>
              <a:cs typeface="Calibri" panose="020F0502020204030204" pitchFamily="34" charset="0"/>
            </a:endParaRP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Hong Kong</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United Kingdom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Singapore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Malaysia </a:t>
            </a:r>
          </a:p>
        </p:txBody>
      </p:sp>
      <p:pic>
        <p:nvPicPr>
          <p:cNvPr id="13" name="Picture 12">
            <a:extLst>
              <a:ext uri="{FF2B5EF4-FFF2-40B4-BE49-F238E27FC236}">
                <a16:creationId xmlns:a16="http://schemas.microsoft.com/office/drawing/2014/main" id="{3A017BF9-56AB-E94B-91E7-FB32FAE40C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4" name="TextBox 3">
            <a:extLst>
              <a:ext uri="{FF2B5EF4-FFF2-40B4-BE49-F238E27FC236}">
                <a16:creationId xmlns:a16="http://schemas.microsoft.com/office/drawing/2014/main" id="{9E673B39-B6F7-7B44-BA0B-FE9B74EC3E8A}"/>
              </a:ext>
            </a:extLst>
          </p:cNvPr>
          <p:cNvSpPr txBox="1"/>
          <p:nvPr/>
        </p:nvSpPr>
        <p:spPr>
          <a:xfrm>
            <a:off x="17282160" y="6332220"/>
            <a:ext cx="184731" cy="369332"/>
          </a:xfrm>
          <a:prstGeom prst="rect">
            <a:avLst/>
          </a:prstGeom>
          <a:noFill/>
        </p:spPr>
        <p:txBody>
          <a:bodyPr wrap="none" rtlCol="0">
            <a:spAutoFit/>
          </a:bodyPr>
          <a:lstStyle/>
          <a:p>
            <a:endParaRPr lang="en-US" dirty="0"/>
          </a:p>
        </p:txBody>
      </p:sp>
      <p:grpSp>
        <p:nvGrpSpPr>
          <p:cNvPr id="3" name="Group 2">
            <a:extLst>
              <a:ext uri="{FF2B5EF4-FFF2-40B4-BE49-F238E27FC236}">
                <a16:creationId xmlns:a16="http://schemas.microsoft.com/office/drawing/2014/main" id="{478E97F1-25F7-1344-B042-9307B2E59B33}"/>
              </a:ext>
            </a:extLst>
          </p:cNvPr>
          <p:cNvGrpSpPr/>
          <p:nvPr/>
        </p:nvGrpSpPr>
        <p:grpSpPr>
          <a:xfrm>
            <a:off x="-1589654" y="4343306"/>
            <a:ext cx="1234893" cy="2154121"/>
            <a:chOff x="5851327" y="2147960"/>
            <a:chExt cx="1062331" cy="1853107"/>
          </a:xfrm>
        </p:grpSpPr>
        <p:grpSp>
          <p:nvGrpSpPr>
            <p:cNvPr id="12" name="Group 11">
              <a:extLst>
                <a:ext uri="{FF2B5EF4-FFF2-40B4-BE49-F238E27FC236}">
                  <a16:creationId xmlns:a16="http://schemas.microsoft.com/office/drawing/2014/main" id="{BEBD9953-75DC-FF48-A433-6CF0E361C7D2}"/>
                </a:ext>
              </a:extLst>
            </p:cNvPr>
            <p:cNvGrpSpPr/>
            <p:nvPr/>
          </p:nvGrpSpPr>
          <p:grpSpPr>
            <a:xfrm>
              <a:off x="5851327" y="2147960"/>
              <a:ext cx="1062331" cy="1853107"/>
              <a:chOff x="10007859" y="34990"/>
              <a:chExt cx="1521636" cy="2653618"/>
            </a:xfrm>
          </p:grpSpPr>
          <p:sp>
            <p:nvSpPr>
              <p:cNvPr id="15" name="Notched Right Arrow 14">
                <a:extLst>
                  <a:ext uri="{FF2B5EF4-FFF2-40B4-BE49-F238E27FC236}">
                    <a16:creationId xmlns:a16="http://schemas.microsoft.com/office/drawing/2014/main" id="{A9109ADF-8B7F-654F-9BE3-55598D901D7A}"/>
                  </a:ext>
                </a:extLst>
              </p:cNvPr>
              <p:cNvSpPr/>
              <p:nvPr/>
            </p:nvSpPr>
            <p:spPr>
              <a:xfrm rot="16200000">
                <a:off x="9842923" y="1313069"/>
                <a:ext cx="1851509" cy="899570"/>
              </a:xfrm>
              <a:prstGeom prst="notchedRightArrow">
                <a:avLst>
                  <a:gd name="adj1" fmla="val 100000"/>
                  <a:gd name="adj2" fmla="val 26723"/>
                </a:avLst>
              </a:prstGeom>
              <a:solidFill>
                <a:schemeClr val="tx1"/>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panose="020F0502020204030204" pitchFamily="34" charset="0"/>
                </a:endParaRPr>
              </a:p>
            </p:txBody>
          </p:sp>
          <p:pic>
            <p:nvPicPr>
              <p:cNvPr id="16" name="Picture 15">
                <a:extLst>
                  <a:ext uri="{FF2B5EF4-FFF2-40B4-BE49-F238E27FC236}">
                    <a16:creationId xmlns:a16="http://schemas.microsoft.com/office/drawing/2014/main" id="{30D23091-B145-984F-90F2-623E774336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7859" y="34990"/>
                <a:ext cx="1521636" cy="1521240"/>
              </a:xfrm>
              <a:prstGeom prst="rect">
                <a:avLst/>
              </a:prstGeom>
              <a:effectLst/>
            </p:spPr>
          </p:pic>
        </p:grpSp>
        <p:sp>
          <p:nvSpPr>
            <p:cNvPr id="17" name="Rectangle 16">
              <a:extLst>
                <a:ext uri="{FF2B5EF4-FFF2-40B4-BE49-F238E27FC236}">
                  <a16:creationId xmlns:a16="http://schemas.microsoft.com/office/drawing/2014/main" id="{DFD47CF4-FF5C-1A40-A552-5BC89E4049E0}"/>
                </a:ext>
              </a:extLst>
            </p:cNvPr>
            <p:cNvSpPr/>
            <p:nvPr/>
          </p:nvSpPr>
          <p:spPr>
            <a:xfrm>
              <a:off x="6068475" y="3243584"/>
              <a:ext cx="628035" cy="469283"/>
            </a:xfrm>
            <a:prstGeom prst="rect">
              <a:avLst/>
            </a:prstGeom>
          </p:spPr>
          <p:txBody>
            <a:bodyPr wrap="square">
              <a:spAutoFit/>
            </a:bodyPr>
            <a:lstStyle/>
            <a:p>
              <a:pPr algn="ctr" defTabSz="914400">
                <a:defRPr/>
              </a:pPr>
              <a:r>
                <a:rPr lang="en-US" sz="4000" dirty="0">
                  <a:solidFill>
                    <a:srgbClr val="FFFFFF"/>
                  </a:solidFill>
                  <a:latin typeface="Calibri" panose="020F0502020204030204" pitchFamily="34" charset="0"/>
                </a:rPr>
                <a:t>65</a:t>
              </a:r>
              <a:endParaRPr lang="en-US" sz="4000" kern="0" dirty="0">
                <a:ln w="3175">
                  <a:noFill/>
                </a:ln>
                <a:solidFill>
                  <a:schemeClr val="bg1"/>
                </a:solidFill>
                <a:latin typeface="Calibri" panose="020F0502020204030204" pitchFamily="34" charset="0"/>
                <a:cs typeface="Helvetica Regular" charset="0"/>
              </a:endParaRPr>
            </a:p>
          </p:txBody>
        </p:sp>
      </p:grpSp>
      <p:sp>
        <p:nvSpPr>
          <p:cNvPr id="8" name="TextBox 7">
            <a:extLst>
              <a:ext uri="{FF2B5EF4-FFF2-40B4-BE49-F238E27FC236}">
                <a16:creationId xmlns:a16="http://schemas.microsoft.com/office/drawing/2014/main" id="{0FFBA9D5-894F-1949-BF7A-BF04ADA7830E}"/>
              </a:ext>
            </a:extLst>
          </p:cNvPr>
          <p:cNvSpPr txBox="1"/>
          <p:nvPr/>
        </p:nvSpPr>
        <p:spPr>
          <a:xfrm>
            <a:off x="13716000" y="346065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872C2E1E-8A98-244A-9A16-91E1170D13FB}"/>
              </a:ext>
            </a:extLst>
          </p:cNvPr>
          <p:cNvSpPr/>
          <p:nvPr/>
        </p:nvSpPr>
        <p:spPr>
          <a:xfrm>
            <a:off x="780294" y="2089864"/>
            <a:ext cx="8558578" cy="430887"/>
          </a:xfrm>
          <a:prstGeom prst="rect">
            <a:avLst/>
          </a:prstGeom>
        </p:spPr>
        <p:txBody>
          <a:bodyPr wrap="square">
            <a:spAutoFit/>
          </a:bodyPr>
          <a:lstStyle/>
          <a:p>
            <a:r>
              <a:rPr lang="en-US" sz="2200" dirty="0">
                <a:ln w="3175">
                  <a:noFill/>
                </a:ln>
                <a:solidFill>
                  <a:srgbClr val="595959"/>
                </a:solidFill>
                <a:latin typeface="Calibri" panose="020F0502020204030204" pitchFamily="34" charset="0"/>
                <a:ea typeface="Helvetica Regular" charset="0"/>
                <a:cs typeface="Calibri" panose="020F0502020204030204" pitchFamily="34" charset="0"/>
              </a:rPr>
              <a:t>Headquartered in Greensboro, NC and employs over 850 people globally.</a:t>
            </a:r>
          </a:p>
        </p:txBody>
      </p:sp>
      <p:sp>
        <p:nvSpPr>
          <p:cNvPr id="20" name="Rectangle 19">
            <a:extLst>
              <a:ext uri="{FF2B5EF4-FFF2-40B4-BE49-F238E27FC236}">
                <a16:creationId xmlns:a16="http://schemas.microsoft.com/office/drawing/2014/main" id="{5E48DB97-4A0F-B24D-B9E0-D3F525149E6A}"/>
              </a:ext>
            </a:extLst>
          </p:cNvPr>
          <p:cNvSpPr/>
          <p:nvPr/>
        </p:nvSpPr>
        <p:spPr>
          <a:xfrm>
            <a:off x="782703" y="574411"/>
            <a:ext cx="239706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COMPANY</a:t>
            </a:r>
          </a:p>
        </p:txBody>
      </p:sp>
      <p:cxnSp>
        <p:nvCxnSpPr>
          <p:cNvPr id="22" name="Straight Connector 21">
            <a:extLst>
              <a:ext uri="{FF2B5EF4-FFF2-40B4-BE49-F238E27FC236}">
                <a16:creationId xmlns:a16="http://schemas.microsoft.com/office/drawing/2014/main" id="{EF1BFD24-0222-5C47-A9C6-1DD2150ED4E5}"/>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F300E1C-C259-9149-82E2-E9B5E5A90754}"/>
              </a:ext>
            </a:extLst>
          </p:cNvPr>
          <p:cNvGrpSpPr/>
          <p:nvPr/>
        </p:nvGrpSpPr>
        <p:grpSpPr>
          <a:xfrm>
            <a:off x="854414" y="3085297"/>
            <a:ext cx="263457" cy="209012"/>
            <a:chOff x="885170" y="4839829"/>
            <a:chExt cx="297678" cy="236161"/>
          </a:xfrm>
        </p:grpSpPr>
        <p:sp>
          <p:nvSpPr>
            <p:cNvPr id="26" name="Rectangle 25">
              <a:extLst>
                <a:ext uri="{FF2B5EF4-FFF2-40B4-BE49-F238E27FC236}">
                  <a16:creationId xmlns:a16="http://schemas.microsoft.com/office/drawing/2014/main" id="{59293728-B71D-B146-AC2E-E2C3CC80B5B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20FC538-5AC5-564D-8947-947B45FB8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0" name="Group 49">
            <a:extLst>
              <a:ext uri="{FF2B5EF4-FFF2-40B4-BE49-F238E27FC236}">
                <a16:creationId xmlns:a16="http://schemas.microsoft.com/office/drawing/2014/main" id="{B7F299DE-8AEF-C847-AEA2-4C04A8B44069}"/>
              </a:ext>
            </a:extLst>
          </p:cNvPr>
          <p:cNvGrpSpPr/>
          <p:nvPr/>
        </p:nvGrpSpPr>
        <p:grpSpPr>
          <a:xfrm>
            <a:off x="854414" y="3405862"/>
            <a:ext cx="263457" cy="209012"/>
            <a:chOff x="885170" y="4839829"/>
            <a:chExt cx="297678" cy="236161"/>
          </a:xfrm>
        </p:grpSpPr>
        <p:sp>
          <p:nvSpPr>
            <p:cNvPr id="51" name="Rectangle 50">
              <a:extLst>
                <a:ext uri="{FF2B5EF4-FFF2-40B4-BE49-F238E27FC236}">
                  <a16:creationId xmlns:a16="http://schemas.microsoft.com/office/drawing/2014/main" id="{C6E9197B-8B61-1048-94F5-E3D3A15C5CA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0F28E01B-F637-074D-BAC4-D2990F681F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3" name="Group 52">
            <a:extLst>
              <a:ext uri="{FF2B5EF4-FFF2-40B4-BE49-F238E27FC236}">
                <a16:creationId xmlns:a16="http://schemas.microsoft.com/office/drawing/2014/main" id="{E3625658-4F6A-204D-B6D8-C486522A740A}"/>
              </a:ext>
            </a:extLst>
          </p:cNvPr>
          <p:cNvGrpSpPr/>
          <p:nvPr/>
        </p:nvGrpSpPr>
        <p:grpSpPr>
          <a:xfrm>
            <a:off x="854414" y="3742194"/>
            <a:ext cx="263457" cy="209012"/>
            <a:chOff x="885170" y="4839829"/>
            <a:chExt cx="297678" cy="236161"/>
          </a:xfrm>
        </p:grpSpPr>
        <p:sp>
          <p:nvSpPr>
            <p:cNvPr id="54" name="Rectangle 53">
              <a:extLst>
                <a:ext uri="{FF2B5EF4-FFF2-40B4-BE49-F238E27FC236}">
                  <a16:creationId xmlns:a16="http://schemas.microsoft.com/office/drawing/2014/main" id="{AEF9BFC3-CD8E-8844-BE78-174625D58D4F}"/>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E41A614B-4BD1-5947-AF33-2898F2BCFD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6" name="Group 55">
            <a:extLst>
              <a:ext uri="{FF2B5EF4-FFF2-40B4-BE49-F238E27FC236}">
                <a16:creationId xmlns:a16="http://schemas.microsoft.com/office/drawing/2014/main" id="{6DDF6B10-2BC5-8E49-93A6-85C220F66F33}"/>
              </a:ext>
            </a:extLst>
          </p:cNvPr>
          <p:cNvGrpSpPr/>
          <p:nvPr/>
        </p:nvGrpSpPr>
        <p:grpSpPr>
          <a:xfrm>
            <a:off x="854414" y="4083780"/>
            <a:ext cx="263457" cy="209012"/>
            <a:chOff x="885170" y="4839829"/>
            <a:chExt cx="297678" cy="236161"/>
          </a:xfrm>
        </p:grpSpPr>
        <p:sp>
          <p:nvSpPr>
            <p:cNvPr id="57" name="Rectangle 56">
              <a:extLst>
                <a:ext uri="{FF2B5EF4-FFF2-40B4-BE49-F238E27FC236}">
                  <a16:creationId xmlns:a16="http://schemas.microsoft.com/office/drawing/2014/main" id="{250D0BAA-D64C-CC4F-B5C8-86A1A459627D}"/>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62816361-9E25-E049-AB2B-7B405C7916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9" name="Group 58">
            <a:extLst>
              <a:ext uri="{FF2B5EF4-FFF2-40B4-BE49-F238E27FC236}">
                <a16:creationId xmlns:a16="http://schemas.microsoft.com/office/drawing/2014/main" id="{5DA93CC0-53EC-9642-90B3-E25DB9BAB3A9}"/>
              </a:ext>
            </a:extLst>
          </p:cNvPr>
          <p:cNvGrpSpPr/>
          <p:nvPr/>
        </p:nvGrpSpPr>
        <p:grpSpPr>
          <a:xfrm>
            <a:off x="4254511" y="3085297"/>
            <a:ext cx="263457" cy="209012"/>
            <a:chOff x="885170" y="4839829"/>
            <a:chExt cx="297678" cy="236161"/>
          </a:xfrm>
        </p:grpSpPr>
        <p:sp>
          <p:nvSpPr>
            <p:cNvPr id="60" name="Rectangle 59">
              <a:extLst>
                <a:ext uri="{FF2B5EF4-FFF2-40B4-BE49-F238E27FC236}">
                  <a16:creationId xmlns:a16="http://schemas.microsoft.com/office/drawing/2014/main" id="{7EF29F79-1647-A141-A17D-070DB5D2D40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A994027B-48A8-234A-826E-19C82F4B93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2" name="Group 61">
            <a:extLst>
              <a:ext uri="{FF2B5EF4-FFF2-40B4-BE49-F238E27FC236}">
                <a16:creationId xmlns:a16="http://schemas.microsoft.com/office/drawing/2014/main" id="{D561DFC3-5FA3-3C4E-AAE2-8AE0DA991303}"/>
              </a:ext>
            </a:extLst>
          </p:cNvPr>
          <p:cNvGrpSpPr/>
          <p:nvPr/>
        </p:nvGrpSpPr>
        <p:grpSpPr>
          <a:xfrm>
            <a:off x="4254511" y="3405862"/>
            <a:ext cx="263457" cy="209012"/>
            <a:chOff x="885170" y="4839829"/>
            <a:chExt cx="297678" cy="236161"/>
          </a:xfrm>
        </p:grpSpPr>
        <p:sp>
          <p:nvSpPr>
            <p:cNvPr id="63" name="Rectangle 62">
              <a:extLst>
                <a:ext uri="{FF2B5EF4-FFF2-40B4-BE49-F238E27FC236}">
                  <a16:creationId xmlns:a16="http://schemas.microsoft.com/office/drawing/2014/main" id="{FD3B7CBF-943D-4440-A7DE-BC61CE03C0E1}"/>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3D3E7C90-4A8F-A74F-B9C2-AFCE3642B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5" name="Group 64">
            <a:extLst>
              <a:ext uri="{FF2B5EF4-FFF2-40B4-BE49-F238E27FC236}">
                <a16:creationId xmlns:a16="http://schemas.microsoft.com/office/drawing/2014/main" id="{236A53ED-203A-E742-8183-C1826727AF9D}"/>
              </a:ext>
            </a:extLst>
          </p:cNvPr>
          <p:cNvGrpSpPr/>
          <p:nvPr/>
        </p:nvGrpSpPr>
        <p:grpSpPr>
          <a:xfrm>
            <a:off x="4254511" y="3742194"/>
            <a:ext cx="263457" cy="209012"/>
            <a:chOff x="885170" y="4839829"/>
            <a:chExt cx="297678" cy="236161"/>
          </a:xfrm>
        </p:grpSpPr>
        <p:sp>
          <p:nvSpPr>
            <p:cNvPr id="66" name="Rectangle 65">
              <a:extLst>
                <a:ext uri="{FF2B5EF4-FFF2-40B4-BE49-F238E27FC236}">
                  <a16:creationId xmlns:a16="http://schemas.microsoft.com/office/drawing/2014/main" id="{2C0056EB-F812-BA4E-889A-6F2B3E3FE85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9453FC1-C0B3-D247-A92E-D394D4C6F7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8" name="Group 67">
            <a:extLst>
              <a:ext uri="{FF2B5EF4-FFF2-40B4-BE49-F238E27FC236}">
                <a16:creationId xmlns:a16="http://schemas.microsoft.com/office/drawing/2014/main" id="{1EA9855A-98CE-F245-AD79-444C2BE272CC}"/>
              </a:ext>
            </a:extLst>
          </p:cNvPr>
          <p:cNvGrpSpPr/>
          <p:nvPr/>
        </p:nvGrpSpPr>
        <p:grpSpPr>
          <a:xfrm>
            <a:off x="4254511" y="4083780"/>
            <a:ext cx="263457" cy="209012"/>
            <a:chOff x="885170" y="4839829"/>
            <a:chExt cx="297678" cy="236161"/>
          </a:xfrm>
        </p:grpSpPr>
        <p:sp>
          <p:nvSpPr>
            <p:cNvPr id="69" name="Rectangle 68">
              <a:extLst>
                <a:ext uri="{FF2B5EF4-FFF2-40B4-BE49-F238E27FC236}">
                  <a16:creationId xmlns:a16="http://schemas.microsoft.com/office/drawing/2014/main" id="{2E833E34-8193-3E4B-BE76-60AB2485B83B}"/>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3272C0C5-2717-5F48-9D85-FD43D19FC4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83024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242" y="1372954"/>
            <a:ext cx="4757450" cy="915631"/>
          </a:xfrm>
          <a:prstGeom prst="rect">
            <a:avLst/>
          </a:prstGeom>
        </p:spPr>
        <p:txBody>
          <a:bodyPr wrap="square" lIns="91414" tIns="45718" rIns="91414" bIns="45718">
            <a:spAutoFit/>
          </a:bodyPr>
          <a:lstStyle/>
          <a:p>
            <a:pPr defTabSz="457047"/>
            <a:r>
              <a:rPr lang="en-US" sz="1750" dirty="0">
                <a:solidFill>
                  <a:schemeClr val="bg2">
                    <a:lumMod val="50000"/>
                  </a:schemeClr>
                </a:solidFill>
                <a:latin typeface="Calibri" panose="020F0502020204030204" pitchFamily="34" charset="0"/>
                <a:cs typeface="Calibri" panose="020F0502020204030204" pitchFamily="34" charset="0"/>
              </a:rPr>
              <a:t>Estimated Accumulated Retail Sales†:</a:t>
            </a:r>
          </a:p>
          <a:p>
            <a:pPr defTabSz="457047"/>
            <a:r>
              <a:rPr lang="is-IS" sz="3600" b="1" dirty="0">
                <a:solidFill>
                  <a:srgbClr val="0997B5"/>
                </a:solidFill>
                <a:latin typeface="Calibri" panose="020F0502020204030204" pitchFamily="34" charset="0"/>
                <a:cs typeface="Helvetica Regular" charset="0"/>
              </a:rPr>
              <a:t>$8,510,834,625 </a:t>
            </a:r>
          </a:p>
        </p:txBody>
      </p:sp>
      <p:sp>
        <p:nvSpPr>
          <p:cNvPr id="9" name="Rectangle 13"/>
          <p:cNvSpPr>
            <a:spLocks noChangeArrowheads="1"/>
          </p:cNvSpPr>
          <p:nvPr/>
        </p:nvSpPr>
        <p:spPr bwMode="auto">
          <a:xfrm>
            <a:off x="8582495" y="3864850"/>
            <a:ext cx="297503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pPr algn="ctr" defTabSz="457047"/>
            <a:r>
              <a:rPr lang="en-US" dirty="0">
                <a:solidFill>
                  <a:schemeClr val="bg2">
                    <a:lumMod val="50000"/>
                  </a:schemeClr>
                </a:solidFill>
                <a:latin typeface="Calibri" panose="020F0502020204030204" pitchFamily="34" charset="0"/>
                <a:cs typeface="Calibri" panose="020F0502020204030204" pitchFamily="34" charset="0"/>
              </a:rPr>
              <a:t>Total Commissions Earned:</a:t>
            </a:r>
          </a:p>
          <a:p>
            <a:pPr defTabSz="457047"/>
            <a:r>
              <a:rPr lang="en-US" sz="3400" b="1" dirty="0">
                <a:solidFill>
                  <a:srgbClr val="0997B5"/>
                </a:solidFill>
                <a:latin typeface="Calibri" panose="020F0502020204030204" pitchFamily="34" charset="0"/>
                <a:cs typeface="Helvetica Regular" charset="0"/>
              </a:rPr>
              <a:t>$</a:t>
            </a:r>
            <a:r>
              <a:rPr lang="is-IS" sz="3400" b="1" dirty="0">
                <a:solidFill>
                  <a:srgbClr val="0997B5"/>
                </a:solidFill>
                <a:latin typeface="Calibri" panose="020F0502020204030204" pitchFamily="34" charset="0"/>
                <a:cs typeface="Helvetica Regular" charset="0"/>
              </a:rPr>
              <a:t>2,183,202,350</a:t>
            </a:r>
          </a:p>
          <a:p>
            <a:pPr defTabSz="457047"/>
            <a:endParaRPr lang="cs-CZ" sz="3400" dirty="0">
              <a:solidFill>
                <a:srgbClr val="0FB7FF"/>
              </a:solidFill>
              <a:latin typeface="Calibri" panose="020F0502020204030204" pitchFamily="34" charset="0"/>
              <a:cs typeface="Helvetica Regular" charset="0"/>
            </a:endParaRPr>
          </a:p>
        </p:txBody>
      </p:sp>
      <p:sp>
        <p:nvSpPr>
          <p:cNvPr id="10" name="Rectangle 14"/>
          <p:cNvSpPr>
            <a:spLocks noChangeArrowheads="1"/>
          </p:cNvSpPr>
          <p:nvPr/>
        </p:nvSpPr>
        <p:spPr bwMode="auto">
          <a:xfrm>
            <a:off x="6010536" y="4932791"/>
            <a:ext cx="4419134" cy="32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pPr algn="ctr" defTabSz="457047"/>
            <a:r>
              <a:rPr lang="en-US" dirty="0">
                <a:solidFill>
                  <a:schemeClr val="bg2">
                    <a:lumMod val="50000"/>
                  </a:schemeClr>
                </a:solidFill>
                <a:latin typeface="Calibri" panose="020F0502020204030204" pitchFamily="34" charset="0"/>
                <a:cs typeface="Calibri" panose="020F0502020204030204" pitchFamily="34" charset="0"/>
              </a:rPr>
              <a:t>Total </a:t>
            </a:r>
            <a:r>
              <a:rPr lang="en-US" dirty="0" err="1">
                <a:solidFill>
                  <a:schemeClr val="bg2">
                    <a:lumMod val="50000"/>
                  </a:schemeClr>
                </a:solidFill>
                <a:latin typeface="Calibri" panose="020F0502020204030204" pitchFamily="34" charset="0"/>
                <a:cs typeface="Calibri" panose="020F0502020204030204" pitchFamily="34" charset="0"/>
              </a:rPr>
              <a:t>UnFranchise</a:t>
            </a:r>
            <a:r>
              <a:rPr lang="en-US" dirty="0">
                <a:solidFill>
                  <a:schemeClr val="bg2">
                    <a:lumMod val="50000"/>
                  </a:schemeClr>
                </a:solidFill>
                <a:latin typeface="Calibri" panose="020F0502020204030204" pitchFamily="34" charset="0"/>
                <a:cs typeface="Calibri" panose="020F0502020204030204" pitchFamily="34" charset="0"/>
              </a:rPr>
              <a:t>® Owner Earnings**:</a:t>
            </a:r>
            <a:endParaRPr lang="cs-CZ" sz="3400" dirty="0">
              <a:solidFill>
                <a:srgbClr val="0997B5"/>
              </a:solidFill>
              <a:latin typeface="Calibri" panose="020F0502020204030204" pitchFamily="34" charset="0"/>
              <a:cs typeface="Calibri" panose="020F0502020204030204" pitchFamily="34" charset="0"/>
            </a:endParaRPr>
          </a:p>
        </p:txBody>
      </p:sp>
      <p:sp>
        <p:nvSpPr>
          <p:cNvPr id="13" name="Rectangle 17"/>
          <p:cNvSpPr>
            <a:spLocks noChangeArrowheads="1"/>
          </p:cNvSpPr>
          <p:nvPr/>
        </p:nvSpPr>
        <p:spPr bwMode="auto">
          <a:xfrm>
            <a:off x="5731447" y="6354731"/>
            <a:ext cx="5826080" cy="32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14" tIns="45718" rIns="0" bIns="45718" anchor="ctr"/>
          <a:lstStyle/>
          <a:p>
            <a:pPr lvl="0" algn="r" defTabSz="457047"/>
            <a:r>
              <a:rPr lang="en-US" sz="900" dirty="0">
                <a:solidFill>
                  <a:schemeClr val="bg2">
                    <a:lumMod val="75000"/>
                  </a:schemeClr>
                </a:solidFill>
                <a:latin typeface="Calibri" panose="020F0502020204030204" pitchFamily="34" charset="0"/>
                <a:cs typeface="Calibri" panose="020F0502020204030204" pitchFamily="34" charset="0"/>
              </a:rPr>
              <a:t>**As of September 30, 2018 (since the company’s inception) *estimated retail profits based on suggested retail price </a:t>
            </a:r>
          </a:p>
          <a:p>
            <a:pPr lvl="0" algn="r" defTabSz="457047"/>
            <a:r>
              <a:rPr lang="en-US" sz="900" dirty="0">
                <a:solidFill>
                  <a:schemeClr val="bg2">
                    <a:lumMod val="75000"/>
                  </a:schemeClr>
                </a:solidFill>
                <a:latin typeface="Calibri" panose="020F0502020204030204" pitchFamily="34" charset="0"/>
                <a:cs typeface="Calibri" panose="020F0502020204030204" pitchFamily="34" charset="0"/>
              </a:rPr>
              <a:t>†estimated accumulated retail sales based on suggested retail price</a:t>
            </a:r>
          </a:p>
          <a:p>
            <a:pPr lvl="0" algn="r" defTabSz="457047"/>
            <a:r>
              <a:rPr lang="en-US" sz="1000" dirty="0">
                <a:solidFill>
                  <a:srgbClr val="FFFFFF"/>
                </a:solidFill>
                <a:latin typeface="Calibri" panose="020F0502020204030204" pitchFamily="34" charset="0"/>
                <a:cs typeface="Calibri" panose="020F0502020204030204" pitchFamily="34" charset="0"/>
              </a:rPr>
              <a:t>   </a:t>
            </a:r>
            <a:r>
              <a:rPr lang="en-US" sz="1000" dirty="0">
                <a:solidFill>
                  <a:srgbClr val="FFFFFF"/>
                </a:solidFill>
                <a:latin typeface="Calibri" panose="020F0502020204030204" pitchFamily="34" charset="0"/>
                <a:cs typeface="Helvetica Regular" charset="0"/>
              </a:rPr>
              <a:t>              </a:t>
            </a:r>
          </a:p>
        </p:txBody>
      </p:sp>
      <p:sp>
        <p:nvSpPr>
          <p:cNvPr id="45" name="Rectangle 13"/>
          <p:cNvSpPr>
            <a:spLocks noChangeArrowheads="1"/>
          </p:cNvSpPr>
          <p:nvPr/>
        </p:nvSpPr>
        <p:spPr bwMode="auto">
          <a:xfrm>
            <a:off x="4885899" y="3867101"/>
            <a:ext cx="4419135" cy="562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r>
              <a:rPr lang="en-US" dirty="0">
                <a:solidFill>
                  <a:schemeClr val="bg2">
                    <a:lumMod val="50000"/>
                  </a:schemeClr>
                </a:solidFill>
                <a:latin typeface="Calibri" panose="020F0502020204030204" pitchFamily="34" charset="0"/>
                <a:cs typeface="Calibri" panose="020F0502020204030204" pitchFamily="34" charset="0"/>
              </a:rPr>
              <a:t>Total Estimated Retail Profits Earned*:</a:t>
            </a:r>
          </a:p>
          <a:p>
            <a:pPr defTabSz="457047"/>
            <a:r>
              <a:rPr lang="en-US" sz="3600" b="1" dirty="0">
                <a:solidFill>
                  <a:srgbClr val="0997B5"/>
                </a:solidFill>
                <a:latin typeface="Calibri" panose="020F0502020204030204" pitchFamily="34" charset="0"/>
                <a:cs typeface="Helvetica Regular" charset="0"/>
              </a:rPr>
              <a:t>$</a:t>
            </a:r>
            <a:r>
              <a:rPr lang="is-IS" sz="3600" b="1" dirty="0">
                <a:solidFill>
                  <a:srgbClr val="0997B5"/>
                </a:solidFill>
                <a:latin typeface="Calibri" panose="020F0502020204030204" pitchFamily="34" charset="0"/>
                <a:cs typeface="Helvetica Regular" charset="0"/>
              </a:rPr>
              <a:t>2,225,106,442 </a:t>
            </a:r>
          </a:p>
        </p:txBody>
      </p:sp>
      <p:sp>
        <p:nvSpPr>
          <p:cNvPr id="16" name="TextBox 15"/>
          <p:cNvSpPr txBox="1"/>
          <p:nvPr/>
        </p:nvSpPr>
        <p:spPr>
          <a:xfrm>
            <a:off x="23181161" y="3866444"/>
            <a:ext cx="184731" cy="369332"/>
          </a:xfrm>
          <a:prstGeom prst="rect">
            <a:avLst/>
          </a:prstGeom>
          <a:noFill/>
        </p:spPr>
        <p:txBody>
          <a:bodyPr wrap="none" rtlCol="0">
            <a:spAutoFit/>
          </a:bodyPr>
          <a:lstStyle/>
          <a:p>
            <a:endParaRPr lang="en-US" dirty="0">
              <a:latin typeface="Calibri" panose="020F0502020204030204" pitchFamily="34" charset="0"/>
            </a:endParaRPr>
          </a:p>
        </p:txBody>
      </p:sp>
      <p:sp>
        <p:nvSpPr>
          <p:cNvPr id="4" name="TextBox 3"/>
          <p:cNvSpPr txBox="1"/>
          <p:nvPr/>
        </p:nvSpPr>
        <p:spPr>
          <a:xfrm>
            <a:off x="826242" y="2563908"/>
            <a:ext cx="3356748" cy="1015663"/>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Thousands of </a:t>
            </a:r>
            <a:r>
              <a:rPr lang="en-US" dirty="0" err="1">
                <a:solidFill>
                  <a:schemeClr val="bg1"/>
                </a:solidFill>
                <a:latin typeface="Calibri" panose="020F0502020204030204" pitchFamily="34" charset="0"/>
                <a:cs typeface="Calibri" panose="020F0502020204030204" pitchFamily="34" charset="0"/>
              </a:rPr>
              <a:t>UnFranchise</a:t>
            </a:r>
            <a:r>
              <a:rPr lang="en-US" dirty="0">
                <a:solidFill>
                  <a:schemeClr val="bg1"/>
                </a:solidFill>
                <a:latin typeface="Calibri" panose="020F0502020204030204" pitchFamily="34" charset="0"/>
                <a:cs typeface="Calibri" panose="020F0502020204030204" pitchFamily="34" charset="0"/>
              </a:rPr>
              <a:t> Owners are earning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$300 to $3,600 per week</a:t>
            </a:r>
          </a:p>
        </p:txBody>
      </p:sp>
      <p:sp>
        <p:nvSpPr>
          <p:cNvPr id="23" name="Rectangle 22">
            <a:extLst>
              <a:ext uri="{FF2B5EF4-FFF2-40B4-BE49-F238E27FC236}">
                <a16:creationId xmlns:a16="http://schemas.microsoft.com/office/drawing/2014/main" id="{4360A5F8-8839-DD41-9E4A-8382DE121C4D}"/>
              </a:ext>
            </a:extLst>
          </p:cNvPr>
          <p:cNvSpPr/>
          <p:nvPr/>
        </p:nvSpPr>
        <p:spPr>
          <a:xfrm>
            <a:off x="782703" y="574411"/>
            <a:ext cx="1081879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Worldwide Company sales and </a:t>
            </a:r>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Owner earnings</a:t>
            </a:r>
          </a:p>
        </p:txBody>
      </p:sp>
      <p:sp>
        <p:nvSpPr>
          <p:cNvPr id="5" name="Rectangle 4">
            <a:extLst>
              <a:ext uri="{FF2B5EF4-FFF2-40B4-BE49-F238E27FC236}">
                <a16:creationId xmlns:a16="http://schemas.microsoft.com/office/drawing/2014/main" id="{B9F2FA54-A3A1-5645-BC9E-C4F512E0BB96}"/>
              </a:ext>
            </a:extLst>
          </p:cNvPr>
          <p:cNvSpPr/>
          <p:nvPr/>
        </p:nvSpPr>
        <p:spPr>
          <a:xfrm>
            <a:off x="7986480" y="3850946"/>
            <a:ext cx="764615" cy="1107996"/>
          </a:xfrm>
          <a:prstGeom prst="rect">
            <a:avLst/>
          </a:prstGeom>
        </p:spPr>
        <p:txBody>
          <a:bodyPr wrap="square">
            <a:spAutoFit/>
          </a:bodyPr>
          <a:lstStyle/>
          <a:p>
            <a:r>
              <a:rPr lang="en-US" sz="6600" b="1" dirty="0">
                <a:solidFill>
                  <a:schemeClr val="bg2">
                    <a:lumMod val="50000"/>
                  </a:schemeClr>
                </a:solidFill>
                <a:latin typeface="Calibri" panose="020F0502020204030204" pitchFamily="34" charset="0"/>
                <a:cs typeface="Helvetica Regular" charset="0"/>
              </a:rPr>
              <a:t>+ </a:t>
            </a:r>
            <a:endParaRPr lang="en-US" sz="6600" dirty="0"/>
          </a:p>
        </p:txBody>
      </p:sp>
      <p:pic>
        <p:nvPicPr>
          <p:cNvPr id="20" name="Picture 19">
            <a:extLst>
              <a:ext uri="{FF2B5EF4-FFF2-40B4-BE49-F238E27FC236}">
                <a16:creationId xmlns:a16="http://schemas.microsoft.com/office/drawing/2014/main" id="{4D216B30-0CBF-4D4C-8258-F1299EE97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1" name="Straight Connector 20">
            <a:extLst>
              <a:ext uri="{FF2B5EF4-FFF2-40B4-BE49-F238E27FC236}">
                <a16:creationId xmlns:a16="http://schemas.microsoft.com/office/drawing/2014/main" id="{ADC04615-F046-1242-B91F-90D68F827159}"/>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98E0EF-9A10-B348-BDA6-7B800E2CC698}"/>
              </a:ext>
            </a:extLst>
          </p:cNvPr>
          <p:cNvCxnSpPr>
            <a:cxnSpLocks/>
          </p:cNvCxnSpPr>
          <p:nvPr/>
        </p:nvCxnSpPr>
        <p:spPr>
          <a:xfrm>
            <a:off x="5021451" y="4846905"/>
            <a:ext cx="6397305"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38BA7E-5A3D-2443-9FD1-8D59B6A781A2}"/>
              </a:ext>
            </a:extLst>
          </p:cNvPr>
          <p:cNvSpPr txBox="1"/>
          <p:nvPr/>
        </p:nvSpPr>
        <p:spPr>
          <a:xfrm>
            <a:off x="826243" y="3873255"/>
            <a:ext cx="3356748" cy="1015663"/>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More than 500 </a:t>
            </a:r>
            <a:r>
              <a:rPr lang="en-US" dirty="0" err="1">
                <a:solidFill>
                  <a:schemeClr val="bg1"/>
                </a:solidFill>
                <a:latin typeface="Calibri" panose="020F0502020204030204" pitchFamily="34" charset="0"/>
                <a:cs typeface="Calibri" panose="020F0502020204030204" pitchFamily="34" charset="0"/>
              </a:rPr>
              <a:t>UnFranchise</a:t>
            </a:r>
            <a:r>
              <a:rPr lang="en-US" dirty="0">
                <a:solidFill>
                  <a:schemeClr val="bg1"/>
                </a:solidFill>
                <a:latin typeface="Calibri" panose="020F0502020204030204" pitchFamily="34" charset="0"/>
                <a:cs typeface="Calibri" panose="020F0502020204030204" pitchFamily="34" charset="0"/>
              </a:rPr>
              <a:t> Owners have earned in excess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of $1,000,000 in commissions</a:t>
            </a:r>
          </a:p>
        </p:txBody>
      </p:sp>
      <p:sp>
        <p:nvSpPr>
          <p:cNvPr id="19" name="TextBox 18">
            <a:extLst>
              <a:ext uri="{FF2B5EF4-FFF2-40B4-BE49-F238E27FC236}">
                <a16:creationId xmlns:a16="http://schemas.microsoft.com/office/drawing/2014/main" id="{B9D4526E-FAA3-D54B-B9B9-7212848E4749}"/>
              </a:ext>
            </a:extLst>
          </p:cNvPr>
          <p:cNvSpPr txBox="1"/>
          <p:nvPr/>
        </p:nvSpPr>
        <p:spPr>
          <a:xfrm>
            <a:off x="826242" y="5256370"/>
            <a:ext cx="3356748" cy="738664"/>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Adding New Million Dollar earners every month </a:t>
            </a:r>
          </a:p>
        </p:txBody>
      </p:sp>
      <p:sp>
        <p:nvSpPr>
          <p:cNvPr id="6" name="Rectangle 5">
            <a:extLst>
              <a:ext uri="{FF2B5EF4-FFF2-40B4-BE49-F238E27FC236}">
                <a16:creationId xmlns:a16="http://schemas.microsoft.com/office/drawing/2014/main" id="{6F3ECA85-6D02-F143-9E07-FB5B3E7069C6}"/>
              </a:ext>
            </a:extLst>
          </p:cNvPr>
          <p:cNvSpPr/>
          <p:nvPr/>
        </p:nvSpPr>
        <p:spPr>
          <a:xfrm>
            <a:off x="4885899" y="5158856"/>
            <a:ext cx="6397305" cy="1107996"/>
          </a:xfrm>
          <a:prstGeom prst="rect">
            <a:avLst/>
          </a:prstGeom>
          <a:noFill/>
        </p:spPr>
        <p:txBody>
          <a:bodyPr wrap="square">
            <a:spAutoFit/>
          </a:bodyPr>
          <a:lstStyle/>
          <a:p>
            <a:pPr algn="ctr"/>
            <a:r>
              <a:rPr lang="en-US" sz="6600" b="1" dirty="0">
                <a:solidFill>
                  <a:srgbClr val="0997B5"/>
                </a:solidFill>
                <a:latin typeface="Calibri" panose="020F0502020204030204" pitchFamily="34" charset="0"/>
                <a:cs typeface="Helvetica Regular" charset="0"/>
              </a:rPr>
              <a:t> </a:t>
            </a:r>
            <a:r>
              <a:rPr lang="en-US" sz="6600" b="1" dirty="0">
                <a:solidFill>
                  <a:srgbClr val="595959"/>
                </a:solidFill>
                <a:latin typeface="Calibri" panose="020F0502020204030204" pitchFamily="34" charset="0"/>
                <a:cs typeface="Helvetica Regular" charset="0"/>
              </a:rPr>
              <a:t>= </a:t>
            </a:r>
            <a:r>
              <a:rPr lang="en-US" sz="6600" b="1" dirty="0">
                <a:solidFill>
                  <a:srgbClr val="0997B5"/>
                </a:solidFill>
                <a:latin typeface="Calibri" panose="020F0502020204030204" pitchFamily="34" charset="0"/>
                <a:cs typeface="Helvetica Regular" charset="0"/>
              </a:rPr>
              <a:t>$4,408,308,792</a:t>
            </a:r>
            <a:endParaRPr lang="en-US" sz="6600" dirty="0">
              <a:solidFill>
                <a:srgbClr val="0997B5"/>
              </a:solidFill>
            </a:endParaRPr>
          </a:p>
        </p:txBody>
      </p:sp>
      <p:graphicFrame>
        <p:nvGraphicFramePr>
          <p:cNvPr id="11" name="Chart 10">
            <a:extLst>
              <a:ext uri="{FF2B5EF4-FFF2-40B4-BE49-F238E27FC236}">
                <a16:creationId xmlns:a16="http://schemas.microsoft.com/office/drawing/2014/main" id="{C0DAB003-36BF-E140-BEC8-839723953A45}"/>
              </a:ext>
            </a:extLst>
          </p:cNvPr>
          <p:cNvGraphicFramePr/>
          <p:nvPr>
            <p:extLst>
              <p:ext uri="{D42A27DB-BD31-4B8C-83A1-F6EECF244321}">
                <p14:modId xmlns:p14="http://schemas.microsoft.com/office/powerpoint/2010/main" val="3583701044"/>
              </p:ext>
            </p:extLst>
          </p:nvPr>
        </p:nvGraphicFramePr>
        <p:xfrm>
          <a:off x="-7229127" y="1556445"/>
          <a:ext cx="6913493" cy="2679331"/>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a:extLst>
              <a:ext uri="{FF2B5EF4-FFF2-40B4-BE49-F238E27FC236}">
                <a16:creationId xmlns:a16="http://schemas.microsoft.com/office/drawing/2014/main" id="{D1DA59B7-9726-A949-9B45-6A305EB4F4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1378" y="1183515"/>
            <a:ext cx="4757450" cy="2591641"/>
          </a:xfrm>
          <a:prstGeom prst="rect">
            <a:avLst/>
          </a:prstGeom>
        </p:spPr>
      </p:pic>
    </p:spTree>
    <p:extLst>
      <p:ext uri="{BB962C8B-B14F-4D97-AF65-F5344CB8AC3E}">
        <p14:creationId xmlns:p14="http://schemas.microsoft.com/office/powerpoint/2010/main" val="61758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319D5-669C-154D-8425-5C448FB1AF8D}"/>
              </a:ext>
            </a:extLst>
          </p:cNvPr>
          <p:cNvSpPr/>
          <p:nvPr/>
        </p:nvSpPr>
        <p:spPr>
          <a:xfrm>
            <a:off x="819215" y="1695202"/>
            <a:ext cx="3730207" cy="3293209"/>
          </a:xfrm>
          <a:prstGeom prst="rect">
            <a:avLst/>
          </a:prstGeom>
        </p:spPr>
        <p:txBody>
          <a:bodyPr wrap="square">
            <a:spAutoFit/>
          </a:bodyPr>
          <a:lstStyle/>
          <a:p>
            <a:r>
              <a:rPr lang="en-US" sz="2600" dirty="0">
                <a:solidFill>
                  <a:schemeClr val="bg2">
                    <a:lumMod val="50000"/>
                  </a:schemeClr>
                </a:solidFill>
                <a:latin typeface="Calibri" panose="020F0502020204030204" pitchFamily="34" charset="0"/>
                <a:cs typeface="Calibri" panose="020F0502020204030204" pitchFamily="34" charset="0"/>
              </a:rPr>
              <a:t>95% of people spend up to 45 years of their lives making the other 5% successful.</a:t>
            </a:r>
          </a:p>
          <a:p>
            <a:endParaRPr lang="en-US" sz="2600" dirty="0">
              <a:solidFill>
                <a:schemeClr val="bg2">
                  <a:lumMod val="50000"/>
                </a:schemeClr>
              </a:solidFill>
              <a:latin typeface="Calibri" panose="020F0502020204030204" pitchFamily="34" charset="0"/>
              <a:cs typeface="Calibri" panose="020F0502020204030204" pitchFamily="34" charset="0"/>
            </a:endParaRPr>
          </a:p>
          <a:p>
            <a:r>
              <a:rPr lang="en-US" sz="2600" dirty="0">
                <a:solidFill>
                  <a:schemeClr val="bg2">
                    <a:lumMod val="50000"/>
                  </a:schemeClr>
                </a:solidFill>
                <a:latin typeface="Calibri" panose="020F0502020204030204" pitchFamily="34" charset="0"/>
                <a:cs typeface="Calibri" panose="020F0502020204030204" pitchFamily="34" charset="0"/>
              </a:rPr>
              <a:t>They work a plan for someone else’s financial success – not their own.</a:t>
            </a:r>
          </a:p>
        </p:txBody>
      </p:sp>
      <p:sp>
        <p:nvSpPr>
          <p:cNvPr id="29" name="Rectangle 28">
            <a:extLst>
              <a:ext uri="{FF2B5EF4-FFF2-40B4-BE49-F238E27FC236}">
                <a16:creationId xmlns:a16="http://schemas.microsoft.com/office/drawing/2014/main" id="{A8693911-DB91-5F46-8AD0-DBBFF8F33627}"/>
              </a:ext>
            </a:extLst>
          </p:cNvPr>
          <p:cNvSpPr/>
          <p:nvPr/>
        </p:nvSpPr>
        <p:spPr>
          <a:xfrm>
            <a:off x="782703" y="574411"/>
            <a:ext cx="483642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45 year plan</a:t>
            </a:r>
          </a:p>
        </p:txBody>
      </p:sp>
      <p:pic>
        <p:nvPicPr>
          <p:cNvPr id="14" name="Picture 13">
            <a:extLst>
              <a:ext uri="{FF2B5EF4-FFF2-40B4-BE49-F238E27FC236}">
                <a16:creationId xmlns:a16="http://schemas.microsoft.com/office/drawing/2014/main" id="{C77289F5-44F6-CC48-947E-4E72C90F5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16C685E6-E584-7142-850B-80CF0522A8E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3A4008F5-7CA3-B645-94B2-7A846C2A5D79}"/>
              </a:ext>
            </a:extLst>
          </p:cNvPr>
          <p:cNvGraphicFramePr/>
          <p:nvPr>
            <p:extLst>
              <p:ext uri="{D42A27DB-BD31-4B8C-83A1-F6EECF244321}">
                <p14:modId xmlns:p14="http://schemas.microsoft.com/office/powerpoint/2010/main" val="2397590863"/>
              </p:ext>
            </p:extLst>
          </p:nvPr>
        </p:nvGraphicFramePr>
        <p:xfrm>
          <a:off x="-6970094" y="574411"/>
          <a:ext cx="6922497" cy="524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83C0AFB3-9B61-0543-AF97-8C5C34FF2C93}"/>
              </a:ext>
            </a:extLst>
          </p:cNvPr>
          <p:cNvGraphicFramePr/>
          <p:nvPr>
            <p:extLst>
              <p:ext uri="{D42A27DB-BD31-4B8C-83A1-F6EECF244321}">
                <p14:modId xmlns:p14="http://schemas.microsoft.com/office/powerpoint/2010/main" val="2802724438"/>
              </p:ext>
            </p:extLst>
          </p:nvPr>
        </p:nvGraphicFramePr>
        <p:xfrm>
          <a:off x="3924494" y="292212"/>
          <a:ext cx="7747556" cy="5902524"/>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E5A89F38-C3B6-2C46-B6D0-0F75BE7E1DE1}"/>
              </a:ext>
            </a:extLst>
          </p:cNvPr>
          <p:cNvSpPr/>
          <p:nvPr/>
        </p:nvSpPr>
        <p:spPr>
          <a:xfrm>
            <a:off x="8087091" y="4327090"/>
            <a:ext cx="748923" cy="646331"/>
          </a:xfrm>
          <a:prstGeom prst="rect">
            <a:avLst/>
          </a:prstGeom>
        </p:spPr>
        <p:txBody>
          <a:bodyPr wrap="none">
            <a:spAutoFit/>
          </a:bodyPr>
          <a:lstStyle/>
          <a:p>
            <a:r>
              <a:rPr lang="en-US" sz="3600" dirty="0">
                <a:solidFill>
                  <a:schemeClr val="bg1"/>
                </a:solidFill>
              </a:rPr>
              <a:t>5%</a:t>
            </a:r>
          </a:p>
        </p:txBody>
      </p:sp>
    </p:spTree>
    <p:extLst>
      <p:ext uri="{BB962C8B-B14F-4D97-AF65-F5344CB8AC3E}">
        <p14:creationId xmlns:p14="http://schemas.microsoft.com/office/powerpoint/2010/main" val="358195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3B5B-7C6D-024F-AC6E-1CF9D16425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24"/>
          <a:stretch/>
        </p:blipFill>
        <p:spPr>
          <a:xfrm>
            <a:off x="2509764" y="0"/>
            <a:ext cx="9682236" cy="6858000"/>
          </a:xfrm>
          <a:prstGeom prst="rect">
            <a:avLst/>
          </a:prstGeom>
        </p:spPr>
      </p:pic>
      <p:sp>
        <p:nvSpPr>
          <p:cNvPr id="20" name="Rectangle 19">
            <a:extLst>
              <a:ext uri="{FF2B5EF4-FFF2-40B4-BE49-F238E27FC236}">
                <a16:creationId xmlns:a16="http://schemas.microsoft.com/office/drawing/2014/main" id="{D5ACDB4E-D9DB-B148-8F91-36C785E0668E}"/>
              </a:ext>
            </a:extLst>
          </p:cNvPr>
          <p:cNvSpPr/>
          <p:nvPr/>
        </p:nvSpPr>
        <p:spPr>
          <a:xfrm>
            <a:off x="782703" y="574411"/>
            <a:ext cx="5045072"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45 year plan</a:t>
            </a:r>
          </a:p>
        </p:txBody>
      </p:sp>
      <p:sp>
        <p:nvSpPr>
          <p:cNvPr id="33" name="Rectangle 32">
            <a:extLst>
              <a:ext uri="{FF2B5EF4-FFF2-40B4-BE49-F238E27FC236}">
                <a16:creationId xmlns:a16="http://schemas.microsoft.com/office/drawing/2014/main" id="{828D9396-C596-F44C-AFF1-71EE24210E9F}"/>
              </a:ext>
            </a:extLst>
          </p:cNvPr>
          <p:cNvSpPr/>
          <p:nvPr/>
        </p:nvSpPr>
        <p:spPr>
          <a:xfrm>
            <a:off x="782701" y="1831464"/>
            <a:ext cx="6303899" cy="461665"/>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Student Loans, Credit Cards, Car Loans, Mortgage</a:t>
            </a:r>
          </a:p>
        </p:txBody>
      </p:sp>
      <p:pic>
        <p:nvPicPr>
          <p:cNvPr id="8" name="Picture 7">
            <a:extLst>
              <a:ext uri="{FF2B5EF4-FFF2-40B4-BE49-F238E27FC236}">
                <a16:creationId xmlns:a16="http://schemas.microsoft.com/office/drawing/2014/main" id="{46744E07-B575-E641-B565-82A43A30B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9" name="Straight Connector 8">
            <a:extLst>
              <a:ext uri="{FF2B5EF4-FFF2-40B4-BE49-F238E27FC236}">
                <a16:creationId xmlns:a16="http://schemas.microsoft.com/office/drawing/2014/main" id="{B5434B7C-E9C2-4E45-A572-9AED1161891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A7FF897-3D3A-524D-BC81-15A5B47D5D1B}"/>
              </a:ext>
            </a:extLst>
          </p:cNvPr>
          <p:cNvSpPr/>
          <p:nvPr/>
        </p:nvSpPr>
        <p:spPr>
          <a:xfrm>
            <a:off x="782702" y="3143488"/>
            <a:ext cx="6303898" cy="830997"/>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You would need to save $600,000 to earn an extra $1,000 a month (2% interest rate)</a:t>
            </a:r>
          </a:p>
        </p:txBody>
      </p:sp>
      <p:sp>
        <p:nvSpPr>
          <p:cNvPr id="11" name="Rectangle 10">
            <a:extLst>
              <a:ext uri="{FF2B5EF4-FFF2-40B4-BE49-F238E27FC236}">
                <a16:creationId xmlns:a16="http://schemas.microsoft.com/office/drawing/2014/main" id="{521A2642-B9A3-5944-B4E4-CEAC6D800623}"/>
              </a:ext>
            </a:extLst>
          </p:cNvPr>
          <p:cNvSpPr/>
          <p:nvPr/>
        </p:nvSpPr>
        <p:spPr>
          <a:xfrm>
            <a:off x="782702" y="4741295"/>
            <a:ext cx="6303896" cy="1569660"/>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65% of people age 65 and over use Social Security as their primary source of income *$1,175 per month </a:t>
            </a:r>
            <a:r>
              <a:rPr lang="en-US" sz="1100" i="1" dirty="0">
                <a:solidFill>
                  <a:schemeClr val="bg2">
                    <a:lumMod val="75000"/>
                  </a:schemeClr>
                </a:solidFill>
                <a:latin typeface="Calibri" panose="020F0502020204030204" pitchFamily="34" charset="0"/>
                <a:cs typeface="Helvetica Regular" charset="0"/>
              </a:rPr>
              <a:t>*</a:t>
            </a:r>
            <a:r>
              <a:rPr lang="en-US" sz="1100" i="1" dirty="0" err="1">
                <a:solidFill>
                  <a:schemeClr val="bg2">
                    <a:lumMod val="75000"/>
                  </a:schemeClr>
                </a:solidFill>
                <a:latin typeface="Calibri" panose="020F0502020204030204" pitchFamily="34" charset="0"/>
                <a:cs typeface="Helvetica Regular" charset="0"/>
              </a:rPr>
              <a:t>www.socialsecurity.gov</a:t>
            </a:r>
            <a:endParaRPr lang="en-US" sz="1100" i="1" dirty="0">
              <a:solidFill>
                <a:srgbClr val="FFFFFF"/>
              </a:solidFill>
              <a:latin typeface="Calibri" panose="020F0502020204030204" pitchFamily="34" charset="0"/>
              <a:cs typeface="Helvetica Regular" charset="0"/>
            </a:endParaRPr>
          </a:p>
          <a:p>
            <a:pPr defTabSz="914149"/>
            <a:endParaRPr lang="en-US" sz="2400" dirty="0">
              <a:solidFill>
                <a:schemeClr val="bg2">
                  <a:lumMod val="50000"/>
                </a:schemeClr>
              </a:solidFill>
              <a:latin typeface="Calibri Light" panose="020F0302020204030204" pitchFamily="34" charset="0"/>
              <a:ea typeface="Helvetica Regular" charset="0"/>
              <a:cs typeface="Helvetica Regular" charset="0"/>
            </a:endParaRPr>
          </a:p>
        </p:txBody>
      </p:sp>
      <p:sp>
        <p:nvSpPr>
          <p:cNvPr id="12" name="Rectangle 11">
            <a:extLst>
              <a:ext uri="{FF2B5EF4-FFF2-40B4-BE49-F238E27FC236}">
                <a16:creationId xmlns:a16="http://schemas.microsoft.com/office/drawing/2014/main" id="{3FA534C2-9961-F044-AE11-480710ECF39C}"/>
              </a:ext>
            </a:extLst>
          </p:cNvPr>
          <p:cNvSpPr/>
          <p:nvPr/>
        </p:nvSpPr>
        <p:spPr>
          <a:xfrm>
            <a:off x="782702" y="2549223"/>
            <a:ext cx="6303898"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ea typeface="Helvetica Regular" charset="0"/>
                <a:cs typeface="Calibri" panose="020F0502020204030204" pitchFamily="34" charset="0"/>
              </a:rPr>
              <a:t>Financial Security? </a:t>
            </a:r>
          </a:p>
        </p:txBody>
      </p:sp>
      <p:sp>
        <p:nvSpPr>
          <p:cNvPr id="13" name="Rectangle 12">
            <a:extLst>
              <a:ext uri="{FF2B5EF4-FFF2-40B4-BE49-F238E27FC236}">
                <a16:creationId xmlns:a16="http://schemas.microsoft.com/office/drawing/2014/main" id="{71017916-FB98-B64A-9A32-0BF08660D52C}"/>
              </a:ext>
            </a:extLst>
          </p:cNvPr>
          <p:cNvSpPr/>
          <p:nvPr/>
        </p:nvSpPr>
        <p:spPr>
          <a:xfrm>
            <a:off x="782701" y="4111931"/>
            <a:ext cx="6303897"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ea typeface="Helvetica Regular" charset="0"/>
                <a:cs typeface="Calibri" panose="020F0502020204030204" pitchFamily="34" charset="0"/>
              </a:rPr>
              <a:t>Is Social Security the Answer?</a:t>
            </a:r>
          </a:p>
        </p:txBody>
      </p:sp>
      <p:sp>
        <p:nvSpPr>
          <p:cNvPr id="14" name="Rectangle 13">
            <a:extLst>
              <a:ext uri="{FF2B5EF4-FFF2-40B4-BE49-F238E27FC236}">
                <a16:creationId xmlns:a16="http://schemas.microsoft.com/office/drawing/2014/main" id="{79D0A804-9C81-E44F-9242-3264EEE65CA9}"/>
              </a:ext>
            </a:extLst>
          </p:cNvPr>
          <p:cNvSpPr/>
          <p:nvPr/>
        </p:nvSpPr>
        <p:spPr>
          <a:xfrm>
            <a:off x="782702" y="1233786"/>
            <a:ext cx="6303898"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cs typeface="Calibri" panose="020F0502020204030204" pitchFamily="34" charset="0"/>
              </a:rPr>
              <a:t>Do You Have Debt?</a:t>
            </a:r>
          </a:p>
        </p:txBody>
      </p:sp>
    </p:spTree>
    <p:extLst>
      <p:ext uri="{BB962C8B-B14F-4D97-AF65-F5344CB8AC3E}">
        <p14:creationId xmlns:p14="http://schemas.microsoft.com/office/powerpoint/2010/main" val="3560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11" grpId="0"/>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E58F5C-84C1-1C43-94CC-90B83FC2D6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6153" y="0"/>
            <a:ext cx="10287000" cy="6858000"/>
          </a:xfrm>
          <a:prstGeom prst="rect">
            <a:avLst/>
          </a:prstGeom>
        </p:spPr>
      </p:pic>
      <p:sp>
        <p:nvSpPr>
          <p:cNvPr id="22" name="Rectangle 21">
            <a:extLst>
              <a:ext uri="{FF2B5EF4-FFF2-40B4-BE49-F238E27FC236}">
                <a16:creationId xmlns:a16="http://schemas.microsoft.com/office/drawing/2014/main" id="{1A064FE4-78CD-7740-AC94-613059C78528}"/>
              </a:ext>
            </a:extLst>
          </p:cNvPr>
          <p:cNvSpPr/>
          <p:nvPr/>
        </p:nvSpPr>
        <p:spPr>
          <a:xfrm>
            <a:off x="913687" y="2244904"/>
            <a:ext cx="3359477" cy="2805063"/>
          </a:xfrm>
          <a:prstGeom prst="rect">
            <a:avLst/>
          </a:prstGeom>
        </p:spPr>
        <p:txBody>
          <a:bodyPr wrap="square" numCol="1">
            <a:spAutoFit/>
          </a:bodyPr>
          <a:lstStyle/>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Additional Income</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Debt Reduction</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Time Freedom</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College Fund</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Early Retirement</a:t>
            </a:r>
          </a:p>
        </p:txBody>
      </p:sp>
      <p:sp>
        <p:nvSpPr>
          <p:cNvPr id="39" name="Rectangle 38">
            <a:extLst>
              <a:ext uri="{FF2B5EF4-FFF2-40B4-BE49-F238E27FC236}">
                <a16:creationId xmlns:a16="http://schemas.microsoft.com/office/drawing/2014/main" id="{1E51E415-FC99-A14D-8D67-511FE29822D1}"/>
              </a:ext>
            </a:extLst>
          </p:cNvPr>
          <p:cNvSpPr/>
          <p:nvPr/>
        </p:nvSpPr>
        <p:spPr>
          <a:xfrm>
            <a:off x="782703" y="574411"/>
            <a:ext cx="400008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2-3 year plan</a:t>
            </a:r>
          </a:p>
        </p:txBody>
      </p:sp>
      <p:pic>
        <p:nvPicPr>
          <p:cNvPr id="70" name="Picture 69">
            <a:extLst>
              <a:ext uri="{FF2B5EF4-FFF2-40B4-BE49-F238E27FC236}">
                <a16:creationId xmlns:a16="http://schemas.microsoft.com/office/drawing/2014/main" id="{3CFD5735-873C-DD40-B16C-E18050434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71" name="Straight Connector 70">
            <a:extLst>
              <a:ext uri="{FF2B5EF4-FFF2-40B4-BE49-F238E27FC236}">
                <a16:creationId xmlns:a16="http://schemas.microsoft.com/office/drawing/2014/main" id="{7467979A-173C-D344-B7D6-DEEDCAE09B69}"/>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E436E8B-7BF0-4F48-ADAF-2203BFCD23AF}"/>
              </a:ext>
            </a:extLst>
          </p:cNvPr>
          <p:cNvSpPr/>
          <p:nvPr/>
        </p:nvSpPr>
        <p:spPr>
          <a:xfrm>
            <a:off x="840893" y="1406040"/>
            <a:ext cx="6310534" cy="553998"/>
          </a:xfrm>
          <a:prstGeom prst="rect">
            <a:avLst/>
          </a:prstGeom>
          <a:solidFill>
            <a:srgbClr val="0997B5"/>
          </a:solidFill>
        </p:spPr>
        <p:txBody>
          <a:bodyPr wrap="square" lIns="182880" tIns="91440" rIns="91440" bIns="91440">
            <a:spAutoFit/>
          </a:bodyPr>
          <a:lstStyle/>
          <a:p>
            <a:pPr defTabSz="914149"/>
            <a:r>
              <a:rPr lang="en-US" sz="2400" b="1" dirty="0">
                <a:solidFill>
                  <a:schemeClr val="bg1"/>
                </a:solidFill>
                <a:latin typeface="Calibri" panose="020F0502020204030204" pitchFamily="34" charset="0"/>
                <a:ea typeface="Helvetica Regular" charset="0"/>
                <a:cs typeface="Calibri" panose="020F0502020204030204" pitchFamily="34" charset="0"/>
              </a:rPr>
              <a:t>A plan for your own financial success</a:t>
            </a:r>
          </a:p>
        </p:txBody>
      </p:sp>
      <p:sp>
        <p:nvSpPr>
          <p:cNvPr id="89" name="Rectangle 88">
            <a:extLst>
              <a:ext uri="{FF2B5EF4-FFF2-40B4-BE49-F238E27FC236}">
                <a16:creationId xmlns:a16="http://schemas.microsoft.com/office/drawing/2014/main" id="{6C897004-0082-D243-BE48-A3EC497179CD}"/>
              </a:ext>
            </a:extLst>
          </p:cNvPr>
          <p:cNvSpPr/>
          <p:nvPr/>
        </p:nvSpPr>
        <p:spPr>
          <a:xfrm>
            <a:off x="3879710" y="2244904"/>
            <a:ext cx="4343150" cy="2805063"/>
          </a:xfrm>
          <a:prstGeom prst="rect">
            <a:avLst/>
          </a:prstGeom>
        </p:spPr>
        <p:txBody>
          <a:bodyPr wrap="square" numCol="1">
            <a:spAutoFit/>
          </a:bodyPr>
          <a:lstStyle/>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Financial Security</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Potential Tax Advantages</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Mortgage/Rent</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Car Payment</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Back Up Plan</a:t>
            </a:r>
          </a:p>
        </p:txBody>
      </p:sp>
      <p:sp>
        <p:nvSpPr>
          <p:cNvPr id="9" name="Rectangle 8">
            <a:extLst>
              <a:ext uri="{FF2B5EF4-FFF2-40B4-BE49-F238E27FC236}">
                <a16:creationId xmlns:a16="http://schemas.microsoft.com/office/drawing/2014/main" id="{F644575E-0834-D944-81A5-62573557769A}"/>
              </a:ext>
            </a:extLst>
          </p:cNvPr>
          <p:cNvSpPr/>
          <p:nvPr/>
        </p:nvSpPr>
        <p:spPr>
          <a:xfrm>
            <a:off x="840893" y="5335311"/>
            <a:ext cx="6310534" cy="553998"/>
          </a:xfrm>
          <a:prstGeom prst="rect">
            <a:avLst/>
          </a:prstGeom>
          <a:solidFill>
            <a:srgbClr val="0997B5"/>
          </a:solidFill>
        </p:spPr>
        <p:txBody>
          <a:bodyPr wrap="square" lIns="182880" tIns="91440" rIns="91440" bIns="91440">
            <a:spAutoFit/>
          </a:bodyPr>
          <a:lstStyle/>
          <a:p>
            <a:pPr defTabSz="914149"/>
            <a:r>
              <a:rPr lang="en-US" sz="2400" b="1" dirty="0">
                <a:solidFill>
                  <a:schemeClr val="bg1"/>
                </a:solidFill>
                <a:latin typeface="Calibri" panose="020F0502020204030204" pitchFamily="34" charset="0"/>
                <a:ea typeface="Helvetica Regular" charset="0"/>
                <a:cs typeface="Calibri" panose="020F0502020204030204" pitchFamily="34" charset="0"/>
              </a:rPr>
              <a:t>Create a residual income</a:t>
            </a:r>
          </a:p>
        </p:txBody>
      </p:sp>
    </p:spTree>
    <p:extLst>
      <p:ext uri="{BB962C8B-B14F-4D97-AF65-F5344CB8AC3E}">
        <p14:creationId xmlns:p14="http://schemas.microsoft.com/office/powerpoint/2010/main" val="3032784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36889</TotalTime>
  <Words>1915</Words>
  <Application>Microsoft Macintosh PowerPoint</Application>
  <PresentationFormat>Widescreen</PresentationFormat>
  <Paragraphs>351</Paragraphs>
  <Slides>38</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Helvetica Regular</vt:lpstr>
      <vt:lpstr>Noteworthy Light</vt:lpstr>
      <vt:lpstr>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stack</dc:creator>
  <cp:lastModifiedBy>Rebecca Carfi</cp:lastModifiedBy>
  <cp:revision>865</cp:revision>
  <cp:lastPrinted>2019-01-25T21:18:01Z</cp:lastPrinted>
  <dcterms:created xsi:type="dcterms:W3CDTF">2018-10-18T21:30:43Z</dcterms:created>
  <dcterms:modified xsi:type="dcterms:W3CDTF">2019-02-14T19:32:39Z</dcterms:modified>
</cp:coreProperties>
</file>