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14"/>
  </p:notesMasterIdLst>
  <p:handoutMasterIdLst>
    <p:handoutMasterId r:id="rId15"/>
  </p:handoutMasterIdLst>
  <p:sldIdLst>
    <p:sldId id="406" r:id="rId3"/>
    <p:sldId id="407" r:id="rId4"/>
    <p:sldId id="408" r:id="rId5"/>
    <p:sldId id="415" r:id="rId6"/>
    <p:sldId id="410" r:id="rId7"/>
    <p:sldId id="411" r:id="rId8"/>
    <p:sldId id="412" r:id="rId9"/>
    <p:sldId id="418" r:id="rId10"/>
    <p:sldId id="416" r:id="rId11"/>
    <p:sldId id="413" r:id="rId12"/>
    <p:sldId id="41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2008" y="-10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A2ABEF4-7FCA-47FF-A3E5-EF7B11C559D7}" type="datetimeFigureOut">
              <a:rPr lang="en-US" smtClean="0"/>
              <a:t>3/8/14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BAE185D-271C-4B7F-A7C1-E71D3EC0CFC6}" type="slidenum">
              <a:rPr lang="en-US" smtClean="0"/>
              <a:t>‹#›</a:t>
            </a:fld>
            <a:endParaRPr lang="en-US"/>
          </a:p>
        </p:txBody>
      </p:sp>
    </p:spTree>
    <p:extLst>
      <p:ext uri="{BB962C8B-B14F-4D97-AF65-F5344CB8AC3E}">
        <p14:creationId xmlns:p14="http://schemas.microsoft.com/office/powerpoint/2010/main" val="2992605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1EB4BE-EB93-4D5E-8735-5CDCB264F5E2}" type="datetimeFigureOut">
              <a:rPr lang="en-US" smtClean="0"/>
              <a:t>3/8/14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65354C-4495-4F07-9B0B-C0C4A2C2BD4B}" type="slidenum">
              <a:rPr lang="en-US" smtClean="0"/>
              <a:t>‹#›</a:t>
            </a:fld>
            <a:endParaRPr lang="en-US"/>
          </a:p>
        </p:txBody>
      </p:sp>
    </p:spTree>
    <p:extLst>
      <p:ext uri="{BB962C8B-B14F-4D97-AF65-F5344CB8AC3E}">
        <p14:creationId xmlns:p14="http://schemas.microsoft.com/office/powerpoint/2010/main" val="40579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5354C-4495-4F07-9B0B-C0C4A2C2BD4B}" type="slidenum">
              <a:rPr lang="en-US" smtClean="0"/>
              <a:t>1</a:t>
            </a:fld>
            <a:endParaRPr lang="en-US"/>
          </a:p>
        </p:txBody>
      </p:sp>
    </p:spTree>
    <p:extLst>
      <p:ext uri="{BB962C8B-B14F-4D97-AF65-F5344CB8AC3E}">
        <p14:creationId xmlns:p14="http://schemas.microsoft.com/office/powerpoint/2010/main" val="363101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bwMode="auto">
          <a:noFill/>
          <a:ln>
            <a:miter lim="800000"/>
            <a:headEnd/>
            <a:tailEnd/>
          </a:ln>
        </p:spPr>
        <p:txBody>
          <a:bodyPr/>
          <a:lstStyle/>
          <a:p>
            <a:fld id="{D847D938-1E88-4D32-86EA-2FFE8EE63A1F}" type="slidenum">
              <a:rPr lang="en-US">
                <a:solidFill>
                  <a:prstClr val="black"/>
                </a:solidFill>
              </a:rPr>
              <a:pPr/>
              <a:t>2</a:t>
            </a:fld>
            <a:endParaRPr lang="en-US" dirty="0">
              <a:solidFill>
                <a:prstClr val="black"/>
              </a:solidFill>
            </a:endParaRPr>
          </a:p>
        </p:txBody>
      </p:sp>
      <p:sp>
        <p:nvSpPr>
          <p:cNvPr id="340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0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your Wellness Presentation many kits were sold!  You can see the Savings</a:t>
            </a:r>
            <a:r>
              <a:rPr lang="en-US" baseline="0" dirty="0" smtClean="0"/>
              <a:t> listed here as well as the Profit for each Kit.  </a:t>
            </a:r>
          </a:p>
          <a:p>
            <a:r>
              <a:rPr lang="en-US" baseline="0" dirty="0" smtClean="0"/>
              <a:t>Of course there is additional Savings and Profit for you as a Distributor of $40</a:t>
            </a:r>
          </a:p>
          <a:p>
            <a:r>
              <a:rPr lang="en-US" baseline="0" dirty="0" smtClean="0"/>
              <a:t>So you can see that you will earn $40 on each Kit that you sell to a customer.</a:t>
            </a:r>
            <a:endParaRPr lang="en-US" dirty="0"/>
          </a:p>
        </p:txBody>
      </p:sp>
      <p:sp>
        <p:nvSpPr>
          <p:cNvPr id="4" name="Slide Number Placeholder 3"/>
          <p:cNvSpPr>
            <a:spLocks noGrp="1"/>
          </p:cNvSpPr>
          <p:nvPr>
            <p:ph type="sldNum" sz="quarter" idx="10"/>
          </p:nvPr>
        </p:nvSpPr>
        <p:spPr/>
        <p:txBody>
          <a:bodyPr/>
          <a:lstStyle/>
          <a:p>
            <a:fld id="{4365354C-4495-4F07-9B0B-C0C4A2C2BD4B}" type="slidenum">
              <a:rPr lang="en-US" smtClean="0"/>
              <a:t>3</a:t>
            </a:fld>
            <a:endParaRPr lang="en-US"/>
          </a:p>
        </p:txBody>
      </p:sp>
    </p:spTree>
    <p:extLst>
      <p:ext uri="{BB962C8B-B14F-4D97-AF65-F5344CB8AC3E}">
        <p14:creationId xmlns:p14="http://schemas.microsoft.com/office/powerpoint/2010/main" val="301851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apply you have the opportunity to take advantage of our Fast Start</a:t>
            </a:r>
            <a:r>
              <a:rPr lang="en-US" baseline="0" dirty="0" smtClean="0"/>
              <a:t> Kit and Program</a:t>
            </a:r>
          </a:p>
          <a:p>
            <a:r>
              <a:rPr lang="en-US" baseline="0" dirty="0" smtClean="0"/>
              <a:t>For just </a:t>
            </a:r>
            <a:r>
              <a:rPr lang="en-US" baseline="0" dirty="0" err="1" smtClean="0"/>
              <a:t>uner</a:t>
            </a:r>
            <a:r>
              <a:rPr lang="en-US" baseline="0" dirty="0" smtClean="0"/>
              <a:t> $400 you can order your Products to begin your Wellness Business</a:t>
            </a:r>
          </a:p>
          <a:p>
            <a:r>
              <a:rPr lang="en-US" baseline="0" dirty="0" smtClean="0"/>
              <a:t> That’s an additional savings of $200 under Dist. Cost.</a:t>
            </a:r>
          </a:p>
          <a:p>
            <a:endParaRPr lang="en-US" dirty="0"/>
          </a:p>
        </p:txBody>
      </p:sp>
      <p:sp>
        <p:nvSpPr>
          <p:cNvPr id="4" name="Slide Number Placeholder 3"/>
          <p:cNvSpPr>
            <a:spLocks noGrp="1"/>
          </p:cNvSpPr>
          <p:nvPr>
            <p:ph type="sldNum" sz="quarter" idx="10"/>
          </p:nvPr>
        </p:nvSpPr>
        <p:spPr/>
        <p:txBody>
          <a:bodyPr/>
          <a:lstStyle/>
          <a:p>
            <a:fld id="{4365354C-4495-4F07-9B0B-C0C4A2C2BD4B}" type="slidenum">
              <a:rPr lang="en-US" smtClean="0"/>
              <a:t>4</a:t>
            </a:fld>
            <a:endParaRPr lang="en-US"/>
          </a:p>
        </p:txBody>
      </p:sp>
    </p:spTree>
    <p:extLst>
      <p:ext uri="{BB962C8B-B14F-4D97-AF65-F5344CB8AC3E}">
        <p14:creationId xmlns:p14="http://schemas.microsoft.com/office/powerpoint/2010/main" val="338414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0" fontAlgn="base" hangingPunct="0">
              <a:spcBef>
                <a:spcPct val="0"/>
              </a:spcBef>
              <a:spcAft>
                <a:spcPct val="0"/>
              </a:spcAft>
            </a:pPr>
            <a:fld id="{6EAC1AC4-6155-47C8-931D-BD3B40D794CC}" type="slidenum">
              <a:rPr lang="en-US" sz="1200">
                <a:solidFill>
                  <a:prstClr val="black"/>
                </a:solidFill>
              </a:rPr>
              <a:pPr algn="r" eaLnBrk="0" fontAlgn="base" hangingPunct="0">
                <a:spcBef>
                  <a:spcPct val="0"/>
                </a:spcBef>
                <a:spcAft>
                  <a:spcPct val="0"/>
                </a:spcAft>
              </a:pPr>
              <a:t>5</a:t>
            </a:fld>
            <a:endParaRPr lang="en-US" sz="1200" dirty="0">
              <a:solidFill>
                <a:prstClr val="black"/>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30" indent="-232930">
              <a:spcBef>
                <a:spcPct val="0"/>
              </a:spcBef>
            </a:pPr>
            <a:r>
              <a:rPr lang="en-GB" sz="800" dirty="0" smtClean="0">
                <a:latin typeface="Trebuchet MS" charset="0"/>
                <a:ea typeface="ＭＳ Ｐゴシック" charset="-128"/>
              </a:rPr>
              <a:t>This slide indicates that you can Leverage your time by Helping</a:t>
            </a:r>
            <a:r>
              <a:rPr lang="en-GB" sz="800" baseline="0" dirty="0" smtClean="0">
                <a:latin typeface="Trebuchet MS" charset="0"/>
                <a:ea typeface="ＭＳ Ｐゴシック" charset="-128"/>
              </a:rPr>
              <a:t> 2 other people start their Wellness Business with you.  This is Called ACTIVATION&gt;</a:t>
            </a:r>
          </a:p>
          <a:p>
            <a:pPr marL="232930" indent="-232930">
              <a:spcBef>
                <a:spcPct val="0"/>
              </a:spcBef>
            </a:pPr>
            <a:r>
              <a:rPr lang="en-GB" sz="800" dirty="0" smtClean="0">
                <a:latin typeface="Trebuchet MS" charset="0"/>
                <a:ea typeface="ＭＳ Ｐゴシック" charset="-128"/>
              </a:rPr>
              <a:t>Once </a:t>
            </a:r>
            <a:r>
              <a:rPr lang="en-GB" sz="800" dirty="0">
                <a:latin typeface="Trebuchet MS" charset="0"/>
                <a:ea typeface="ＭＳ Ｐゴシック" charset="-128"/>
              </a:rPr>
              <a:t>activated you become eligible to earn commissions and bonuses based on the accrued BV &amp; IBV from your left and right organizations</a:t>
            </a:r>
          </a:p>
          <a:p>
            <a:pPr marL="232930" indent="-232930"/>
            <a:endParaRPr lang="en-US" sz="800" u="sng" dirty="0">
              <a:ea typeface="ＭＳ Ｐゴシック" charset="-128"/>
            </a:endParaRPr>
          </a:p>
          <a:p>
            <a:pPr marL="232930" indent="-232930"/>
            <a:r>
              <a:rPr lang="en-GB" sz="800" dirty="0">
                <a:latin typeface="Trebuchet MS" charset="0"/>
                <a:ea typeface="ＭＳ Ｐゴシック" charset="-128"/>
              </a:rPr>
              <a:t>Q: Why just two sales and distribution organizations? </a:t>
            </a:r>
          </a:p>
          <a:p>
            <a:pPr marL="232930" indent="-232930"/>
            <a:r>
              <a:rPr lang="en-GB" sz="800" dirty="0">
                <a:latin typeface="Trebuchet MS" charset="0"/>
                <a:ea typeface="ＭＳ Ｐゴシック" charset="-128"/>
              </a:rPr>
              <a:t>A: The number 2 is the smallest multiplier for the highest profit. Statistics show that the average person successfully develops 2.8 organizations</a:t>
            </a:r>
          </a:p>
          <a:p>
            <a:pPr marL="232930" indent="-232930"/>
            <a:endParaRPr lang="en-US" sz="800" u="sng" dirty="0">
              <a:ea typeface="ＭＳ Ｐゴシック" charset="-128"/>
            </a:endParaRPr>
          </a:p>
          <a:p>
            <a:pPr marL="232930" indent="-232930"/>
            <a:r>
              <a:rPr lang="en-US" sz="800" u="sng" dirty="0">
                <a:ea typeface="ＭＳ Ｐゴシック" charset="-128"/>
              </a:rPr>
              <a:t>Talking Points</a:t>
            </a:r>
            <a:endParaRPr lang="en-US" sz="800" dirty="0">
              <a:ea typeface="ＭＳ Ｐゴシック" charset="-128"/>
            </a:endParaRPr>
          </a:p>
          <a:p>
            <a:pPr marL="232930" indent="-232930">
              <a:buFontTx/>
              <a:buChar char="•"/>
            </a:pPr>
            <a:r>
              <a:rPr lang="en-US" sz="800" dirty="0">
                <a:ea typeface="ＭＳ Ｐゴシック" charset="-128"/>
              </a:rPr>
              <a:t> Personally sponsor and place one qualified Independent Distributor in your left organization and one qualified Independent Distributor in your right organization</a:t>
            </a:r>
          </a:p>
          <a:p>
            <a:pPr marL="232930" indent="-232930">
              <a:buFontTx/>
              <a:buChar char="•"/>
            </a:pPr>
            <a:r>
              <a:rPr lang="en-US" sz="800" dirty="0">
                <a:ea typeface="ＭＳ Ｐゴシック" charset="-128"/>
              </a:rPr>
              <a:t> Objective: To develop these Independent Distributors into successful UnFranchise</a:t>
            </a:r>
            <a:r>
              <a:rPr lang="en-US" sz="800" baseline="30000" dirty="0">
                <a:ea typeface="ＭＳ Ｐゴシック" charset="-128"/>
              </a:rPr>
              <a:t>®</a:t>
            </a:r>
            <a:r>
              <a:rPr lang="en-US" sz="800" dirty="0">
                <a:ea typeface="ＭＳ Ｐゴシック" charset="-128"/>
              </a:rPr>
              <a:t> Owners managing an organization of Customer Managers and Independent Distributors</a:t>
            </a:r>
          </a:p>
          <a:p>
            <a:pPr marL="232930" indent="-232930">
              <a:buFontTx/>
              <a:buChar char="•"/>
            </a:pPr>
            <a:r>
              <a:rPr lang="en-US" sz="800" dirty="0">
                <a:ea typeface="ＭＳ Ｐゴシック" charset="-128"/>
              </a:rPr>
              <a:t> Can you think of anyone interested in operating his/her own home-based business that could generate an income of $300 to $3,600 per week or more?</a:t>
            </a:r>
          </a:p>
          <a:p>
            <a:pPr marL="232930" indent="-232930">
              <a:buFontTx/>
              <a:buChar char="•"/>
            </a:pPr>
            <a:r>
              <a:rPr lang="en-US" sz="800" dirty="0">
                <a:ea typeface="ＭＳ Ｐゴシック" charset="-128"/>
              </a:rPr>
              <a:t> Can you think of someone interested in choosing a 2– to 3–Year plan for his/her own success rather than the 45-year plan, working for someone else’s success?</a:t>
            </a:r>
          </a:p>
          <a:p>
            <a:pPr marL="232930" indent="-232930">
              <a:buFontTx/>
              <a:buChar char="•"/>
            </a:pPr>
            <a:r>
              <a:rPr lang="en-US" sz="800" dirty="0">
                <a:ea typeface="ＭＳ Ｐゴシック" charset="-128"/>
              </a:rPr>
              <a:t> Once activated, you become eligible to earn commissions and bonuses based on the accrued Business Volume from your left and right organizations</a:t>
            </a:r>
          </a:p>
          <a:p>
            <a:pPr marL="232930" indent="-232930">
              <a:buFontTx/>
              <a:buChar char="•"/>
            </a:pPr>
            <a:r>
              <a:rPr lang="en-US" sz="800" dirty="0">
                <a:ea typeface="ＭＳ Ｐゴシック" charset="-128"/>
              </a:rPr>
              <a:t> MPCP- the least amount of production yields the highest return</a:t>
            </a:r>
          </a:p>
          <a:p>
            <a:pPr marL="232930" indent="-232930">
              <a:buFontTx/>
              <a:buChar char="•"/>
            </a:pPr>
            <a:r>
              <a:rPr lang="en-US" sz="800" dirty="0">
                <a:ea typeface="ＭＳ Ｐゴシック" charset="-128"/>
              </a:rPr>
              <a:t> Why two?</a:t>
            </a:r>
          </a:p>
          <a:p>
            <a:pPr marL="232930" indent="-232930"/>
            <a:r>
              <a:rPr lang="en-US" sz="800" dirty="0">
                <a:ea typeface="ＭＳ Ｐゴシック" charset="-128"/>
              </a:rPr>
              <a:t>    - The number two (2) is the smallest multiplier for the highest profit</a:t>
            </a:r>
          </a:p>
          <a:p>
            <a:pPr marL="232930" indent="-232930"/>
            <a:r>
              <a:rPr lang="en-US" sz="800" dirty="0">
                <a:ea typeface="ＭＳ Ｐゴシック" charset="-128"/>
              </a:rPr>
              <a:t>    - In line with what the average person has been proven to 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2" tIns="46587" rIns="93172" bIns="46587" anchor="b"/>
          <a:lstStyle/>
          <a:p>
            <a:pPr algn="r" eaLnBrk="0" hangingPunct="0"/>
            <a:fld id="{D76950E4-AEAA-4A43-9FE8-6B6D910DC64B}" type="slidenum">
              <a:rPr lang="en-US" sz="1200">
                <a:solidFill>
                  <a:prstClr val="black"/>
                </a:solidFill>
                <a:latin typeface="Arial" charset="0"/>
              </a:rPr>
              <a:pPr algn="r" eaLnBrk="0" hangingPunct="0"/>
              <a:t>6</a:t>
            </a:fld>
            <a:endParaRPr lang="en-US" sz="1200" dirty="0">
              <a:solidFill>
                <a:prstClr val="black"/>
              </a:solidFill>
              <a:latin typeface="Arial"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noFill/>
          <a:ln>
            <a:solidFill>
              <a:srgbClr val="000000"/>
            </a:solidFill>
          </a:ln>
        </p:spPr>
        <p:txBody>
          <a:bodyPr/>
          <a:lstStyle/>
          <a:p>
            <a:pPr marL="232930" indent="-232930"/>
            <a:r>
              <a:rPr lang="en-US" sz="600" u="sng" baseline="0" dirty="0" smtClean="0">
                <a:ea typeface="ＭＳ Ｐゴシック" charset="-128"/>
              </a:rPr>
              <a:t>  Take a Close look:  This is How we earn </a:t>
            </a:r>
            <a:r>
              <a:rPr lang="en-US" sz="600" u="sng" baseline="0" dirty="0" err="1" smtClean="0">
                <a:ea typeface="ＭＳ Ｐゴシック" charset="-128"/>
              </a:rPr>
              <a:t>Commisions</a:t>
            </a:r>
            <a:r>
              <a:rPr lang="en-US" sz="600" u="sng" baseline="0" dirty="0" smtClean="0">
                <a:ea typeface="ＭＳ Ｐゴシック" charset="-128"/>
              </a:rPr>
              <a:t>:  (This may take more than one time to </a:t>
            </a:r>
            <a:r>
              <a:rPr lang="en-US" sz="600" u="sng" baseline="0" dirty="0" err="1" smtClean="0">
                <a:ea typeface="ＭＳ Ｐゴシック" charset="-128"/>
              </a:rPr>
              <a:t>trully</a:t>
            </a:r>
            <a:r>
              <a:rPr lang="en-US" sz="600" u="sng" baseline="0" dirty="0" smtClean="0">
                <a:ea typeface="ＭＳ Ｐゴシック" charset="-128"/>
              </a:rPr>
              <a:t> comprehend and even look like it is too good to be true.)  That’s what I thought the first time I saw this!</a:t>
            </a:r>
            <a:endParaRPr lang="en-US" sz="600" dirty="0">
              <a:ea typeface="ＭＳ Ｐゴシック" charset="-128"/>
            </a:endParaRPr>
          </a:p>
          <a:p>
            <a:pPr marL="232930" indent="-232930">
              <a:buFontTx/>
              <a:buChar char="•"/>
            </a:pPr>
            <a:r>
              <a:rPr lang="en-US" sz="600" dirty="0">
                <a:ea typeface="ＭＳ Ｐゴシック" charset="-128"/>
              </a:rPr>
              <a:t>No breakaways or limits in depth of search for purposes of accruing </a:t>
            </a:r>
            <a:r>
              <a:rPr lang="en-US" sz="600" dirty="0" smtClean="0">
                <a:ea typeface="ＭＳ Ｐゴシック" charset="-128"/>
              </a:rPr>
              <a:t>BV!  BUILD TO INFINITY!</a:t>
            </a:r>
            <a:endParaRPr lang="en-US" sz="600" dirty="0">
              <a:ea typeface="ＭＳ Ｐゴシック" charset="-128"/>
            </a:endParaRPr>
          </a:p>
          <a:p>
            <a:pPr marL="232930" indent="-232930">
              <a:buFontTx/>
              <a:buChar char="•"/>
            </a:pPr>
            <a:r>
              <a:rPr lang="en-US" sz="600" dirty="0">
                <a:ea typeface="ＭＳ Ｐゴシック" charset="-128"/>
              </a:rPr>
              <a:t>When you accrue at least 1,200 BV in your left and right organizations, you will have earned a $300 commission (Coordinator)</a:t>
            </a:r>
          </a:p>
          <a:p>
            <a:pPr marL="232930" indent="-232930">
              <a:buFontTx/>
              <a:buChar char="•"/>
            </a:pPr>
            <a:r>
              <a:rPr lang="en-US" sz="600" dirty="0">
                <a:ea typeface="ＭＳ Ｐゴシック" charset="-128"/>
              </a:rPr>
              <a:t>If you fall short of the required 1,200 BV on either or both sides, you do not lose the volume for that week.  It is carried over to the following week, and the following week’s BV totals are added to it until you meet the 1,200 BV criteria (it is not a question of IF you will earn, it is a question of WHEN)</a:t>
            </a:r>
          </a:p>
          <a:p>
            <a:pPr marL="232930" indent="-232930">
              <a:buFontTx/>
              <a:buChar char="•"/>
            </a:pPr>
            <a:r>
              <a:rPr lang="en-US" sz="600" dirty="0">
                <a:ea typeface="ＭＳ Ｐゴシック" charset="-128"/>
              </a:rPr>
              <a:t>Volume accumulates up to one year when exercising the monthly accrual option</a:t>
            </a:r>
          </a:p>
          <a:p>
            <a:pPr marL="232930" indent="-232930">
              <a:buFontTx/>
              <a:buChar char="•"/>
            </a:pPr>
            <a:r>
              <a:rPr lang="en-US" sz="600" dirty="0">
                <a:ea typeface="ＭＳ Ｐゴシック" charset="-128"/>
              </a:rPr>
              <a:t>When you accrue at least 1,200 BV more in your left and right organizations, equaling a total of at least 2400 BV accrued on each side, you will have earned another $300</a:t>
            </a:r>
          </a:p>
          <a:p>
            <a:pPr marL="232930" indent="-232930">
              <a:buFontTx/>
              <a:buChar char="•"/>
            </a:pPr>
            <a:r>
              <a:rPr lang="en-US" sz="600" dirty="0">
                <a:ea typeface="ＭＳ Ｐゴシック" charset="-128"/>
              </a:rPr>
              <a:t>When you accrue at least 1,200 BV more in your left and right organizations, equaling a total of at least 3,600 BV accrued on each side, you will have earned another $300</a:t>
            </a:r>
          </a:p>
          <a:p>
            <a:pPr marL="232930" indent="-232930">
              <a:buFontTx/>
              <a:buChar char="•"/>
            </a:pPr>
            <a:r>
              <a:rPr lang="en-US" sz="600" dirty="0">
                <a:ea typeface="ＭＳ Ｐゴシック" charset="-128"/>
              </a:rPr>
              <a:t>When you accrue at least 1,400 BV more in your left and right organizations, equaling a total of at least 5,000 BV accrued on each side you will have earned another commission for $600 (Executive Coordinator)</a:t>
            </a:r>
          </a:p>
          <a:p>
            <a:pPr marL="232930" indent="-232930">
              <a:buFontTx/>
              <a:buChar char="•"/>
            </a:pPr>
            <a:r>
              <a:rPr lang="en-US" sz="600" dirty="0">
                <a:ea typeface="ＭＳ Ｐゴシック" charset="-128"/>
              </a:rPr>
              <a:t>Total commissions: $1,500</a:t>
            </a:r>
          </a:p>
          <a:p>
            <a:pPr marL="232930" indent="-232930">
              <a:buFontTx/>
              <a:buChar char="•"/>
            </a:pPr>
            <a:r>
              <a:rPr lang="en-US" sz="600" dirty="0">
                <a:ea typeface="ＭＳ Ｐゴシック" charset="-128"/>
              </a:rPr>
              <a:t>Your BDCs accrued volume totals are reset to zero, and begin accruing new BV toward 1,200, 2,400, 3,600, and 5,000 compensation criteria all over again</a:t>
            </a:r>
          </a:p>
          <a:p>
            <a:pPr marL="232930" indent="-232930">
              <a:buFontTx/>
              <a:buChar char="•"/>
            </a:pPr>
            <a:r>
              <a:rPr lang="en-US" sz="600" dirty="0">
                <a:ea typeface="ＭＳ Ｐゴシック" charset="-128"/>
              </a:rPr>
              <a:t>Now, you have an organisation of UnFranchise</a:t>
            </a:r>
            <a:r>
              <a:rPr lang="en-US" sz="600" dirty="0">
                <a:ea typeface="ＭＳ Ｐゴシック" charset="-128"/>
                <a:cs typeface="Arial" charset="0"/>
              </a:rPr>
              <a:t>® Owners and Independent Distributors with customers in place, re-ordering products and regenerating BV</a:t>
            </a:r>
          </a:p>
          <a:p>
            <a:pPr marL="232930" indent="-232930">
              <a:buFontTx/>
              <a:buChar char="•"/>
            </a:pPr>
            <a:r>
              <a:rPr lang="en-US" sz="600" dirty="0">
                <a:ea typeface="ＭＳ Ｐゴシック" charset="-128"/>
                <a:cs typeface="Arial" charset="0"/>
              </a:rPr>
              <a:t>As time goes on, it becomes easier to earn weekly checks</a:t>
            </a:r>
          </a:p>
          <a:p>
            <a:pPr marL="1164653" lvl="2" indent="-232930">
              <a:buFontTx/>
              <a:buAutoNum type="arabicPeriod"/>
            </a:pPr>
            <a:r>
              <a:rPr lang="en-US" sz="600" dirty="0">
                <a:ea typeface="ＭＳ Ｐゴシック" charset="-128"/>
              </a:rPr>
              <a:t>Existing </a:t>
            </a:r>
            <a:r>
              <a:rPr lang="en-US" sz="600" dirty="0">
                <a:ea typeface="ＭＳ Ｐゴシック" charset="-128"/>
                <a:cs typeface="Arial" charset="0"/>
              </a:rPr>
              <a:t>Independent </a:t>
            </a:r>
            <a:r>
              <a:rPr lang="en-US" sz="600" dirty="0">
                <a:ea typeface="ＭＳ Ｐゴシック" charset="-128"/>
              </a:rPr>
              <a:t>Distributors are adding new people and producing more repeat sales</a:t>
            </a:r>
          </a:p>
          <a:p>
            <a:pPr marL="1164653" lvl="2" indent="-232930">
              <a:buFontTx/>
              <a:buAutoNum type="arabicPeriod"/>
            </a:pPr>
            <a:r>
              <a:rPr lang="en-US" sz="600" dirty="0">
                <a:ea typeface="ＭＳ Ｐゴシック" charset="-128"/>
              </a:rPr>
              <a:t>Becomes easier to reach 5,000/5,000</a:t>
            </a:r>
          </a:p>
          <a:p>
            <a:pPr marL="1164653" lvl="2" indent="-232930">
              <a:buFontTx/>
              <a:buAutoNum type="arabicPeriod"/>
            </a:pPr>
            <a:r>
              <a:rPr lang="en-US" sz="600" dirty="0">
                <a:ea typeface="ＭＳ Ｐゴシック" charset="-128"/>
              </a:rPr>
              <a:t>Until earning $1,500 every week</a:t>
            </a:r>
            <a:endParaRPr lang="en-US" sz="600" dirty="0">
              <a:ea typeface="ＭＳ Ｐゴシック" charset="-128"/>
              <a:cs typeface="Arial" charset="0"/>
            </a:endParaRPr>
          </a:p>
          <a:p>
            <a:pPr marL="232930" indent="-232930">
              <a:buFontTx/>
              <a:buChar char="•"/>
            </a:pPr>
            <a:r>
              <a:rPr lang="en-US" sz="600" dirty="0">
                <a:ea typeface="ＭＳ Ｐゴシック" charset="-128"/>
                <a:cs typeface="Arial" charset="0"/>
              </a:rPr>
              <a:t>Based on your accrued BV totals for a given week, you will earn anywhere form $300 to $1,500 per week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KEEP THIS SIMPLE AND EQUATE THE PLAN TO THE DAILY</a:t>
            </a:r>
            <a:r>
              <a:rPr lang="en-US" baseline="0" dirty="0" smtClean="0"/>
              <a:t> ESSENTIALS KIT  HERE IS WHAT</a:t>
            </a:r>
          </a:p>
          <a:p>
            <a:r>
              <a:rPr lang="en-US" baseline="0" dirty="0" smtClean="0"/>
              <a:t>ALL OF THIS TRANSLATES TO!</a:t>
            </a:r>
          </a:p>
          <a:p>
            <a:r>
              <a:rPr lang="en-US" baseline="0" dirty="0" smtClean="0"/>
              <a:t>WHEN YOU ARE LEVERAGING YOUR TIME AND DUPLICATING THIS IN YOUR LEFT AND RIGHT TEAMS YOU WILL GROW A WELLNESS BUSINESS VERY QUICKLY!</a:t>
            </a:r>
          </a:p>
          <a:p>
            <a:endParaRPr lang="en-US" baseline="0" dirty="0" smtClean="0"/>
          </a:p>
        </p:txBody>
      </p:sp>
      <p:sp>
        <p:nvSpPr>
          <p:cNvPr id="4" name="Slide Number Placeholder 3"/>
          <p:cNvSpPr>
            <a:spLocks noGrp="1"/>
          </p:cNvSpPr>
          <p:nvPr>
            <p:ph type="sldNum" sz="quarter" idx="10"/>
          </p:nvPr>
        </p:nvSpPr>
        <p:spPr/>
        <p:txBody>
          <a:bodyPr/>
          <a:lstStyle/>
          <a:p>
            <a:fld id="{4365354C-4495-4F07-9B0B-C0C4A2C2BD4B}" type="slidenum">
              <a:rPr lang="en-US" smtClean="0"/>
              <a:t>7</a:t>
            </a:fld>
            <a:endParaRPr lang="en-US"/>
          </a:p>
        </p:txBody>
      </p:sp>
    </p:spTree>
    <p:extLst>
      <p:ext uri="{BB962C8B-B14F-4D97-AF65-F5344CB8AC3E}">
        <p14:creationId xmlns:p14="http://schemas.microsoft.com/office/powerpoint/2010/main" val="13869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2" tIns="46587" rIns="93172" bIns="46587" anchor="b"/>
          <a:lstStyle/>
          <a:p>
            <a:pPr algn="r" eaLnBrk="0" hangingPunct="0"/>
            <a:fld id="{09D800BD-40BA-4EC1-95CE-F281F30D0FA5}" type="slidenum">
              <a:rPr lang="en-US" sz="1200">
                <a:solidFill>
                  <a:prstClr val="black"/>
                </a:solidFill>
                <a:latin typeface="Arial" charset="0"/>
              </a:rPr>
              <a:pPr algn="r" eaLnBrk="0" hangingPunct="0"/>
              <a:t>10</a:t>
            </a:fld>
            <a:endParaRPr lang="en-US" sz="1200" dirty="0">
              <a:solidFill>
                <a:prstClr val="black"/>
              </a:solidFill>
              <a:latin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marL="232930" indent="-232930"/>
            <a:r>
              <a:rPr lang="en-US" sz="800" u="sng" dirty="0">
                <a:ea typeface="ＭＳ Ｐゴシック" charset="-128"/>
              </a:rPr>
              <a:t>Talking Points</a:t>
            </a:r>
            <a:endParaRPr lang="en-US" sz="800" dirty="0">
              <a:ea typeface="ＭＳ Ｐゴシック" charset="-128"/>
            </a:endParaRPr>
          </a:p>
          <a:p>
            <a:pPr marL="232930" indent="-232930">
              <a:buFontTx/>
              <a:buChar char="•"/>
            </a:pPr>
            <a:r>
              <a:rPr lang="en-US" sz="800" dirty="0">
                <a:ea typeface="ＭＳ Ｐゴシック" charset="-128"/>
              </a:rPr>
              <a:t> For those who are willing to make a greater commitment to their business</a:t>
            </a:r>
          </a:p>
          <a:p>
            <a:pPr marL="232930" indent="-232930">
              <a:buFontTx/>
              <a:buChar char="•"/>
            </a:pPr>
            <a:r>
              <a:rPr lang="en-US" sz="800" dirty="0">
                <a:ea typeface="ＭＳ Ｐゴシック" charset="-128"/>
              </a:rPr>
              <a:t> Must be established when you initially open your UnFranchise</a:t>
            </a:r>
            <a:r>
              <a:rPr lang="en-US" sz="800" baseline="30000" dirty="0">
                <a:ea typeface="ＭＳ Ｐゴシック" charset="-128"/>
              </a:rPr>
              <a:t>®</a:t>
            </a:r>
            <a:r>
              <a:rPr lang="en-US" sz="800" dirty="0">
                <a:ea typeface="ＭＳ Ｐゴシック" charset="-128"/>
              </a:rPr>
              <a:t> Business</a:t>
            </a:r>
          </a:p>
          <a:p>
            <a:pPr marL="232930" indent="-232930">
              <a:buFontTx/>
              <a:buChar char="•"/>
            </a:pPr>
            <a:r>
              <a:rPr lang="en-US" sz="800" dirty="0">
                <a:ea typeface="ＭＳ Ｐゴシック" charset="-128"/>
              </a:rPr>
              <a:t> Rather than wait until later to open additional BDCs, you may establish three BDCs initially</a:t>
            </a:r>
          </a:p>
          <a:p>
            <a:pPr marL="232930" indent="-232930">
              <a:buFontTx/>
              <a:buChar char="•"/>
            </a:pPr>
            <a:r>
              <a:rPr lang="en-US" sz="800" dirty="0">
                <a:ea typeface="ＭＳ Ｐゴシック" charset="-128"/>
              </a:rPr>
              <a:t> Leverage your time and efforts</a:t>
            </a:r>
          </a:p>
          <a:p>
            <a:pPr marL="232930" indent="-232930">
              <a:buFontTx/>
              <a:buChar char="•"/>
            </a:pPr>
            <a:r>
              <a:rPr lang="en-US" sz="800" dirty="0">
                <a:ea typeface="ＭＳ Ｐゴシック" charset="-128"/>
              </a:rPr>
              <a:t> Must accumulate and sell 600 BV to fully qualify</a:t>
            </a:r>
          </a:p>
          <a:p>
            <a:pPr marL="232930" indent="-232930">
              <a:buFontTx/>
              <a:buChar char="•"/>
            </a:pPr>
            <a:r>
              <a:rPr lang="en-US" sz="800" dirty="0">
                <a:ea typeface="ＭＳ Ｐゴシック" charset="-128"/>
              </a:rPr>
              <a:t> Initially develop two sales organizations</a:t>
            </a:r>
          </a:p>
          <a:p>
            <a:pPr marL="232930" indent="-232930">
              <a:buFontTx/>
              <a:buChar char="•"/>
            </a:pPr>
            <a:r>
              <a:rPr lang="en-US" sz="800" dirty="0">
                <a:ea typeface="ＭＳ Ｐゴシック" charset="-128"/>
              </a:rPr>
              <a:t> Begin earning commissions from your 001 BDC</a:t>
            </a:r>
          </a:p>
          <a:p>
            <a:pPr marL="232930" indent="-232930">
              <a:buFontTx/>
              <a:buChar char="•"/>
            </a:pPr>
            <a:r>
              <a:rPr lang="en-US" sz="800" dirty="0">
                <a:ea typeface="ＭＳ Ｐゴシック" charset="-128"/>
              </a:rPr>
              <a:t> Your 001 is the only BDC with ongoing requirements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6D9E5-6910-4E1A-B394-07357EF6899A}"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88898416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6D9E5-6910-4E1A-B394-07357EF6899A}"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348011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6D9E5-6910-4E1A-B394-07357EF6899A}"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882548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03329-5A20-4BD1-93F8-7F069C4FF39B}"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199409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03329-5A20-4BD1-93F8-7F069C4FF39B}"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307903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03329-5A20-4BD1-93F8-7F069C4FF39B}"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285285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03329-5A20-4BD1-93F8-7F069C4FF39B}"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137099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03329-5A20-4BD1-93F8-7F069C4FF39B}" type="datetimeFigureOut">
              <a:rPr lang="en-US" smtClean="0"/>
              <a:t>3/8/14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1832610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03329-5A20-4BD1-93F8-7F069C4FF39B}" type="datetimeFigureOut">
              <a:rPr lang="en-US" smtClean="0"/>
              <a:t>3/8/14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289420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3329-5A20-4BD1-93F8-7F069C4FF39B}" type="datetimeFigureOut">
              <a:rPr lang="en-US" smtClean="0"/>
              <a:t>3/8/14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8B617-87A2-45F3-8940-36E8589502B8}"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576202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03329-5A20-4BD1-93F8-7F069C4FF39B}"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101533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6D9E5-6910-4E1A-B394-07357EF6899A}"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131702357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03329-5A20-4BD1-93F8-7F069C4FF39B}"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3750621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03329-5A20-4BD1-93F8-7F069C4FF39B}"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481670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03329-5A20-4BD1-93F8-7F069C4FF39B}"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3471705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03329-5A20-4BD1-93F8-7F069C4FF39B}" type="datetimeFigureOut">
              <a:rPr lang="en-US" smtClean="0"/>
              <a:t>3/8/14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8B617-87A2-45F3-8940-36E8589502B8}" type="slidenum">
              <a:rPr lang="en-US" smtClean="0"/>
              <a:t>‹#›</a:t>
            </a:fld>
            <a:endParaRPr lang="en-US"/>
          </a:p>
        </p:txBody>
      </p:sp>
    </p:spTree>
    <p:extLst>
      <p:ext uri="{BB962C8B-B14F-4D97-AF65-F5344CB8AC3E}">
        <p14:creationId xmlns:p14="http://schemas.microsoft.com/office/powerpoint/2010/main" val="157109605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6D9E5-6910-4E1A-B394-07357EF6899A}"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305216094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6D9E5-6910-4E1A-B394-07357EF6899A}"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427149962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36D9E5-6910-4E1A-B394-07357EF6899A}" type="datetimeFigureOut">
              <a:rPr lang="en-US" smtClean="0"/>
              <a:t>3/8/14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204645315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6D9E5-6910-4E1A-B394-07357EF6899A}" type="datetimeFigureOut">
              <a:rPr lang="en-US" smtClean="0"/>
              <a:t>3/8/14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57671903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6D9E5-6910-4E1A-B394-07357EF6899A}" type="datetimeFigureOut">
              <a:rPr lang="en-US" smtClean="0"/>
              <a:t>3/8/14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25940680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6D9E5-6910-4E1A-B394-07357EF6899A}"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105994205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6D9E5-6910-4E1A-B394-07357EF6899A}"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61A85-919D-4079-B3F7-63B4F85D3C76}" type="slidenum">
              <a:rPr lang="en-US" smtClean="0"/>
              <a:t>‹#›</a:t>
            </a:fld>
            <a:endParaRPr lang="en-US"/>
          </a:p>
        </p:txBody>
      </p:sp>
    </p:spTree>
    <p:extLst>
      <p:ext uri="{BB962C8B-B14F-4D97-AF65-F5344CB8AC3E}">
        <p14:creationId xmlns:p14="http://schemas.microsoft.com/office/powerpoint/2010/main" val="124285146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6D9E5-6910-4E1A-B394-07357EF6899A}" type="datetimeFigureOut">
              <a:rPr lang="en-US" smtClean="0"/>
              <a:t>3/8/14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61A85-919D-4079-B3F7-63B4F85D3C76}" type="slidenum">
              <a:rPr lang="en-US" smtClean="0"/>
              <a:t>‹#›</a:t>
            </a:fld>
            <a:endParaRPr lang="en-US"/>
          </a:p>
        </p:txBody>
      </p:sp>
    </p:spTree>
    <p:extLst>
      <p:ext uri="{BB962C8B-B14F-4D97-AF65-F5344CB8AC3E}">
        <p14:creationId xmlns:p14="http://schemas.microsoft.com/office/powerpoint/2010/main" val="172391659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3329-5A20-4BD1-93F8-7F069C4FF39B}" type="datetimeFigureOut">
              <a:rPr lang="en-US" smtClean="0"/>
              <a:t>3/8/14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8B617-87A2-45F3-8940-36E8589502B8}" type="slidenum">
              <a:rPr lang="en-US" smtClean="0"/>
              <a:t>‹#›</a:t>
            </a:fld>
            <a:endParaRPr lang="en-US"/>
          </a:p>
        </p:txBody>
      </p:sp>
    </p:spTree>
    <p:extLst>
      <p:ext uri="{BB962C8B-B14F-4D97-AF65-F5344CB8AC3E}">
        <p14:creationId xmlns:p14="http://schemas.microsoft.com/office/powerpoint/2010/main" val="417775170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990600"/>
            <a:ext cx="6400800" cy="4419600"/>
          </a:xfrm>
        </p:spPr>
        <p:txBody>
          <a:bodyPr>
            <a:noAutofit/>
          </a:bodyPr>
          <a:lstStyle/>
          <a:p>
            <a:r>
              <a:rPr lang="en-US" sz="4800" b="1" dirty="0"/>
              <a:t>Building a </a:t>
            </a:r>
            <a:r>
              <a:rPr lang="en-US" sz="4800" b="1" dirty="0" smtClean="0"/>
              <a:t>Successful UnFranchise/Wellness Business </a:t>
            </a:r>
            <a:br>
              <a:rPr lang="en-US" sz="4800" b="1" dirty="0" smtClean="0"/>
            </a:br>
            <a:r>
              <a:rPr lang="en-US" sz="4800" b="1" dirty="0" smtClean="0"/>
              <a:t>with Health </a:t>
            </a:r>
            <a:r>
              <a:rPr lang="en-US" sz="4800" b="1" dirty="0"/>
              <a:t>&amp; </a:t>
            </a:r>
            <a:r>
              <a:rPr lang="en-US" sz="4800" b="1" dirty="0" smtClean="0"/>
              <a:t>Nutrition and Age Management</a:t>
            </a:r>
            <a:endParaRPr lang="en-US" sz="4800" b="1" dirty="0"/>
          </a:p>
        </p:txBody>
      </p:sp>
    </p:spTree>
    <p:extLst>
      <p:ext uri="{BB962C8B-B14F-4D97-AF65-F5344CB8AC3E}">
        <p14:creationId xmlns:p14="http://schemas.microsoft.com/office/powerpoint/2010/main" val="155338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62" name="Rectangle 10"/>
          <p:cNvSpPr>
            <a:spLocks noChangeArrowheads="1"/>
          </p:cNvSpPr>
          <p:nvPr/>
        </p:nvSpPr>
        <p:spPr bwMode="auto">
          <a:xfrm>
            <a:off x="3124200" y="1447800"/>
            <a:ext cx="3048000" cy="1447800"/>
          </a:xfrm>
          <a:prstGeom prst="rect">
            <a:avLst/>
          </a:prstGeom>
          <a:solidFill>
            <a:srgbClr val="00000F">
              <a:alpha val="45882"/>
            </a:srgbClr>
          </a:solidFill>
          <a:ln w="15875">
            <a:solidFill>
              <a:srgbClr val="FBCF1A"/>
            </a:solidFill>
            <a:prstDash val="dash"/>
            <a:miter lim="800000"/>
            <a:headEnd/>
            <a:tailEnd/>
          </a:ln>
        </p:spPr>
        <p:txBody>
          <a:bodyPr wrap="none" anchor="ctr"/>
          <a:lstStyle/>
          <a:p>
            <a:pPr eaLnBrk="0" hangingPunct="0"/>
            <a:endParaRPr lang="en-US" sz="2400" dirty="0" smtClean="0">
              <a:solidFill>
                <a:srgbClr val="FFFFFF"/>
              </a:solidFill>
              <a:latin typeface="Arial" charset="0"/>
            </a:endParaRPr>
          </a:p>
        </p:txBody>
      </p:sp>
      <p:sp>
        <p:nvSpPr>
          <p:cNvPr id="765955" name="Rectangle 3"/>
          <p:cNvSpPr>
            <a:spLocks noChangeArrowheads="1"/>
          </p:cNvSpPr>
          <p:nvPr/>
        </p:nvSpPr>
        <p:spPr bwMode="auto">
          <a:xfrm>
            <a:off x="990600" y="2971800"/>
            <a:ext cx="3048000" cy="1447800"/>
          </a:xfrm>
          <a:prstGeom prst="rect">
            <a:avLst/>
          </a:prstGeom>
          <a:solidFill>
            <a:srgbClr val="00000F">
              <a:alpha val="45882"/>
            </a:srgbClr>
          </a:solidFill>
          <a:ln w="15875">
            <a:solidFill>
              <a:srgbClr val="FBCF1A"/>
            </a:solidFill>
            <a:prstDash val="dash"/>
            <a:miter lim="800000"/>
            <a:headEnd/>
            <a:tailEnd/>
          </a:ln>
        </p:spPr>
        <p:txBody>
          <a:bodyPr wrap="none" anchor="ctr"/>
          <a:lstStyle/>
          <a:p>
            <a:pPr eaLnBrk="0" hangingPunct="0"/>
            <a:endParaRPr lang="en-US" sz="2400" dirty="0" smtClean="0">
              <a:solidFill>
                <a:srgbClr val="FFFFFF"/>
              </a:solidFill>
              <a:latin typeface="Arial" charset="0"/>
            </a:endParaRPr>
          </a:p>
        </p:txBody>
      </p:sp>
      <p:sp>
        <p:nvSpPr>
          <p:cNvPr id="765958" name="Rectangle 6"/>
          <p:cNvSpPr>
            <a:spLocks noChangeArrowheads="1"/>
          </p:cNvSpPr>
          <p:nvPr/>
        </p:nvSpPr>
        <p:spPr bwMode="auto">
          <a:xfrm>
            <a:off x="5181600" y="2971800"/>
            <a:ext cx="3048000" cy="1447800"/>
          </a:xfrm>
          <a:prstGeom prst="rect">
            <a:avLst/>
          </a:prstGeom>
          <a:solidFill>
            <a:srgbClr val="00000F">
              <a:alpha val="45882"/>
            </a:srgbClr>
          </a:solidFill>
          <a:ln w="15875">
            <a:solidFill>
              <a:srgbClr val="FBCF1A"/>
            </a:solidFill>
            <a:prstDash val="dash"/>
            <a:miter lim="800000"/>
            <a:headEnd/>
            <a:tailEnd/>
          </a:ln>
        </p:spPr>
        <p:txBody>
          <a:bodyPr wrap="none" anchor="ctr"/>
          <a:lstStyle/>
          <a:p>
            <a:pPr eaLnBrk="0" hangingPunct="0"/>
            <a:endParaRPr lang="en-US" sz="2400" dirty="0" smtClean="0">
              <a:solidFill>
                <a:srgbClr val="FFFFFF"/>
              </a:solidFill>
              <a:latin typeface="Arial" charset="0"/>
            </a:endParaRPr>
          </a:p>
        </p:txBody>
      </p:sp>
      <p:sp>
        <p:nvSpPr>
          <p:cNvPr id="765963" name="Rectangle 11"/>
          <p:cNvSpPr>
            <a:spLocks noGrp="1" noChangeArrowheads="1"/>
          </p:cNvSpPr>
          <p:nvPr>
            <p:ph type="title" idx="4294967295"/>
          </p:nvPr>
        </p:nvSpPr>
        <p:spPr>
          <a:xfrm>
            <a:off x="0" y="304800"/>
            <a:ext cx="7620000" cy="457200"/>
          </a:xfrm>
        </p:spPr>
        <p:txBody>
          <a:bodyPr>
            <a:normAutofit fontScale="90000"/>
          </a:bodyPr>
          <a:lstStyle/>
          <a:p>
            <a:pPr algn="l">
              <a:lnSpc>
                <a:spcPct val="90000"/>
              </a:lnSpc>
            </a:pPr>
            <a:r>
              <a:rPr lang="en-US" dirty="0"/>
              <a:t>Master </a:t>
            </a:r>
            <a:r>
              <a:rPr lang="en-US" dirty="0" err="1" smtClean="0"/>
              <a:t>UnFranchise</a:t>
            </a:r>
            <a:r>
              <a:rPr lang="en-US" dirty="0" smtClean="0"/>
              <a:t> </a:t>
            </a:r>
            <a:r>
              <a:rPr lang="en-US" dirty="0"/>
              <a:t>Owner</a:t>
            </a:r>
          </a:p>
        </p:txBody>
      </p:sp>
      <p:sp>
        <p:nvSpPr>
          <p:cNvPr id="765964" name="Rectangle 12"/>
          <p:cNvSpPr>
            <a:spLocks noChangeArrowheads="1"/>
          </p:cNvSpPr>
          <p:nvPr/>
        </p:nvSpPr>
        <p:spPr bwMode="auto">
          <a:xfrm>
            <a:off x="381000" y="685800"/>
            <a:ext cx="5638800" cy="609600"/>
          </a:xfrm>
          <a:prstGeom prst="rect">
            <a:avLst/>
          </a:prstGeom>
          <a:noFill/>
          <a:ln w="9525">
            <a:noFill/>
            <a:miter lim="800000"/>
            <a:headEnd/>
            <a:tailEnd/>
          </a:ln>
        </p:spPr>
        <p:txBody>
          <a:bodyPr/>
          <a:lstStyle/>
          <a:p>
            <a:pPr eaLnBrk="0" hangingPunct="0">
              <a:lnSpc>
                <a:spcPct val="90000"/>
              </a:lnSpc>
            </a:pPr>
            <a:r>
              <a:rPr lang="en-GB" dirty="0">
                <a:solidFill>
                  <a:schemeClr val="bg1"/>
                </a:solidFill>
              </a:rPr>
              <a:t>Enables you to leverage your efforts by opening multiple BDCs from the beginning</a:t>
            </a:r>
          </a:p>
        </p:txBody>
      </p:sp>
      <p:sp>
        <p:nvSpPr>
          <p:cNvPr id="765970" name="Rectangle 18"/>
          <p:cNvSpPr>
            <a:spLocks noChangeArrowheads="1"/>
          </p:cNvSpPr>
          <p:nvPr/>
        </p:nvSpPr>
        <p:spPr bwMode="auto">
          <a:xfrm>
            <a:off x="0" y="5715000"/>
            <a:ext cx="9144000" cy="990600"/>
          </a:xfrm>
          <a:prstGeom prst="rect">
            <a:avLst/>
          </a:prstGeom>
          <a:noFill/>
          <a:ln w="9525">
            <a:noFill/>
            <a:miter lim="800000"/>
            <a:headEnd/>
            <a:tailEnd/>
          </a:ln>
        </p:spPr>
        <p:txBody>
          <a:bodyPr/>
          <a:lstStyle/>
          <a:p>
            <a:pPr algn="ctr" eaLnBrk="0" hangingPunct="0">
              <a:lnSpc>
                <a:spcPct val="90000"/>
              </a:lnSpc>
            </a:pPr>
            <a:r>
              <a:rPr lang="en-GB" sz="2800" dirty="0">
                <a:solidFill>
                  <a:schemeClr val="bg1"/>
                </a:solidFill>
              </a:rPr>
              <a:t>Put in twice the work for three times the pay!</a:t>
            </a:r>
          </a:p>
          <a:p>
            <a:pPr algn="ctr" eaLnBrk="0" hangingPunct="0">
              <a:lnSpc>
                <a:spcPct val="90000"/>
              </a:lnSpc>
            </a:pPr>
            <a:r>
              <a:rPr lang="en-GB" sz="2800" b="1" dirty="0">
                <a:solidFill>
                  <a:schemeClr val="bg1"/>
                </a:solidFill>
              </a:rPr>
              <a:t>Annual earnings potential: $561,600</a:t>
            </a:r>
          </a:p>
        </p:txBody>
      </p:sp>
      <p:sp>
        <p:nvSpPr>
          <p:cNvPr id="765981" name="Line 29"/>
          <p:cNvSpPr>
            <a:spLocks noChangeShapeType="1"/>
          </p:cNvSpPr>
          <p:nvPr/>
        </p:nvSpPr>
        <p:spPr bwMode="auto">
          <a:xfrm>
            <a:off x="4578350" y="2209800"/>
            <a:ext cx="0" cy="3505200"/>
          </a:xfrm>
          <a:prstGeom prst="line">
            <a:avLst/>
          </a:prstGeom>
          <a:noFill/>
          <a:ln w="69850">
            <a:solidFill>
              <a:schemeClr val="hlink"/>
            </a:solidFill>
            <a:prstDash val="sysDot"/>
            <a:round/>
            <a:headEnd/>
            <a:tailEnd type="triangle" w="med" len="med"/>
          </a:ln>
        </p:spPr>
        <p:txBody>
          <a:bodyPr wrap="none" anchor="ctr"/>
          <a:lstStyle/>
          <a:p>
            <a:pPr eaLnBrk="0" hangingPunct="0"/>
            <a:endParaRPr lang="en-US" sz="2400" dirty="0" smtClean="0">
              <a:solidFill>
                <a:srgbClr val="FFFFFF"/>
              </a:solidFill>
              <a:latin typeface="Arial" charset="0"/>
            </a:endParaRPr>
          </a:p>
        </p:txBody>
      </p:sp>
      <p:pic>
        <p:nvPicPr>
          <p:cNvPr id="765999" name="Picture 47" descr="masterUFO-tom"/>
          <p:cNvPicPr>
            <a:picLocks noChangeAspect="1" noChangeArrowheads="1"/>
          </p:cNvPicPr>
          <p:nvPr/>
        </p:nvPicPr>
        <p:blipFill>
          <a:blip r:embed="rId3" cstate="print"/>
          <a:srcRect/>
          <a:stretch>
            <a:fillRect/>
          </a:stretch>
        </p:blipFill>
        <p:spPr bwMode="auto">
          <a:xfrm>
            <a:off x="117475" y="4191000"/>
            <a:ext cx="1571625" cy="1266825"/>
          </a:xfrm>
          <a:prstGeom prst="rect">
            <a:avLst/>
          </a:prstGeom>
          <a:noFill/>
          <a:ln w="9525">
            <a:noFill/>
            <a:miter lim="800000"/>
            <a:headEnd/>
            <a:tailEnd/>
          </a:ln>
        </p:spPr>
      </p:pic>
      <p:pic>
        <p:nvPicPr>
          <p:cNvPr id="766000" name="Picture 48" descr="masterUFO-sue"/>
          <p:cNvPicPr>
            <a:picLocks noChangeAspect="1" noChangeArrowheads="1"/>
          </p:cNvPicPr>
          <p:nvPr/>
        </p:nvPicPr>
        <p:blipFill>
          <a:blip r:embed="rId4" cstate="print"/>
          <a:srcRect/>
          <a:stretch>
            <a:fillRect/>
          </a:stretch>
        </p:blipFill>
        <p:spPr bwMode="auto">
          <a:xfrm>
            <a:off x="7367588" y="4176713"/>
            <a:ext cx="1571625" cy="1266825"/>
          </a:xfrm>
          <a:prstGeom prst="rect">
            <a:avLst/>
          </a:prstGeom>
          <a:noFill/>
          <a:ln w="9525">
            <a:noFill/>
            <a:miter lim="800000"/>
            <a:headEnd/>
            <a:tailEnd/>
          </a:ln>
        </p:spPr>
      </p:pic>
      <p:pic>
        <p:nvPicPr>
          <p:cNvPr id="766001" name="Picture 49" descr="masterUFO-mark"/>
          <p:cNvPicPr>
            <a:picLocks noChangeAspect="1" noChangeArrowheads="1"/>
          </p:cNvPicPr>
          <p:nvPr/>
        </p:nvPicPr>
        <p:blipFill>
          <a:blip r:embed="rId5" cstate="print"/>
          <a:srcRect/>
          <a:stretch>
            <a:fillRect/>
          </a:stretch>
        </p:blipFill>
        <p:spPr bwMode="auto">
          <a:xfrm>
            <a:off x="4687888" y="4191000"/>
            <a:ext cx="1571625" cy="1266825"/>
          </a:xfrm>
          <a:prstGeom prst="rect">
            <a:avLst/>
          </a:prstGeom>
          <a:noFill/>
          <a:ln w="9525">
            <a:noFill/>
            <a:miter lim="800000"/>
            <a:headEnd/>
            <a:tailEnd/>
          </a:ln>
        </p:spPr>
      </p:pic>
      <p:pic>
        <p:nvPicPr>
          <p:cNvPr id="766002" name="Picture 50" descr="masterUFO-larry"/>
          <p:cNvPicPr>
            <a:picLocks noChangeAspect="1" noChangeArrowheads="1"/>
          </p:cNvPicPr>
          <p:nvPr/>
        </p:nvPicPr>
        <p:blipFill>
          <a:blip r:embed="rId6" cstate="print"/>
          <a:srcRect/>
          <a:stretch>
            <a:fillRect/>
          </a:stretch>
        </p:blipFill>
        <p:spPr bwMode="auto">
          <a:xfrm>
            <a:off x="2860675" y="4203700"/>
            <a:ext cx="1571625" cy="1266825"/>
          </a:xfrm>
          <a:prstGeom prst="rect">
            <a:avLst/>
          </a:prstGeom>
          <a:noFill/>
          <a:ln w="9525">
            <a:noFill/>
            <a:miter lim="800000"/>
            <a:headEnd/>
            <a:tailEnd/>
          </a:ln>
        </p:spPr>
      </p:pic>
      <p:pic>
        <p:nvPicPr>
          <p:cNvPr id="765986" name="Picture 34" descr="masterUFO-002"/>
          <p:cNvPicPr>
            <a:picLocks noChangeAspect="1" noChangeArrowheads="1"/>
          </p:cNvPicPr>
          <p:nvPr/>
        </p:nvPicPr>
        <p:blipFill>
          <a:blip r:embed="rId7" cstate="print"/>
          <a:srcRect/>
          <a:stretch>
            <a:fillRect/>
          </a:stretch>
        </p:blipFill>
        <p:spPr bwMode="auto">
          <a:xfrm>
            <a:off x="1058863" y="2451100"/>
            <a:ext cx="2876550" cy="1968500"/>
          </a:xfrm>
          <a:prstGeom prst="rect">
            <a:avLst/>
          </a:prstGeom>
          <a:noFill/>
          <a:ln w="9525">
            <a:noFill/>
            <a:miter lim="800000"/>
            <a:headEnd/>
            <a:tailEnd/>
          </a:ln>
        </p:spPr>
      </p:pic>
      <p:pic>
        <p:nvPicPr>
          <p:cNvPr id="765987" name="Picture 35" descr="masterUFO-003"/>
          <p:cNvPicPr>
            <a:picLocks noChangeAspect="1" noChangeArrowheads="1"/>
          </p:cNvPicPr>
          <p:nvPr/>
        </p:nvPicPr>
        <p:blipFill>
          <a:blip r:embed="rId8" cstate="print"/>
          <a:srcRect/>
          <a:stretch>
            <a:fillRect/>
          </a:stretch>
        </p:blipFill>
        <p:spPr bwMode="auto">
          <a:xfrm>
            <a:off x="5257800" y="2438400"/>
            <a:ext cx="2876550" cy="1968500"/>
          </a:xfrm>
          <a:prstGeom prst="rect">
            <a:avLst/>
          </a:prstGeom>
          <a:noFill/>
          <a:ln w="9525">
            <a:noFill/>
            <a:miter lim="800000"/>
            <a:headEnd/>
            <a:tailEnd/>
          </a:ln>
        </p:spPr>
      </p:pic>
      <p:pic>
        <p:nvPicPr>
          <p:cNvPr id="765997" name="Picture 45" descr="masterUFO-innerRIGHTBVflow"/>
          <p:cNvPicPr>
            <a:picLocks noChangeAspect="1" noChangeArrowheads="1"/>
          </p:cNvPicPr>
          <p:nvPr/>
        </p:nvPicPr>
        <p:blipFill>
          <a:blip r:embed="rId9" cstate="print"/>
          <a:srcRect/>
          <a:stretch>
            <a:fillRect/>
          </a:stretch>
        </p:blipFill>
        <p:spPr bwMode="auto">
          <a:xfrm>
            <a:off x="4743450" y="3390900"/>
            <a:ext cx="1504950" cy="2011363"/>
          </a:xfrm>
          <a:prstGeom prst="rect">
            <a:avLst/>
          </a:prstGeom>
          <a:noFill/>
          <a:ln w="9525">
            <a:noFill/>
            <a:miter lim="800000"/>
            <a:headEnd/>
            <a:tailEnd/>
          </a:ln>
        </p:spPr>
      </p:pic>
      <p:pic>
        <p:nvPicPr>
          <p:cNvPr id="765998" name="Picture 46" descr="masterUFO-innerLEFTBVflow"/>
          <p:cNvPicPr>
            <a:picLocks noChangeAspect="1" noChangeArrowheads="1"/>
          </p:cNvPicPr>
          <p:nvPr/>
        </p:nvPicPr>
        <p:blipFill>
          <a:blip r:embed="rId10" cstate="print"/>
          <a:srcRect/>
          <a:stretch>
            <a:fillRect/>
          </a:stretch>
        </p:blipFill>
        <p:spPr bwMode="auto">
          <a:xfrm>
            <a:off x="2833688" y="3390900"/>
            <a:ext cx="1524000" cy="2011363"/>
          </a:xfrm>
          <a:prstGeom prst="rect">
            <a:avLst/>
          </a:prstGeom>
          <a:noFill/>
          <a:ln w="9525">
            <a:noFill/>
            <a:miter lim="800000"/>
            <a:headEnd/>
            <a:tailEnd/>
          </a:ln>
        </p:spPr>
      </p:pic>
      <p:pic>
        <p:nvPicPr>
          <p:cNvPr id="765993" name="Picture 41" descr="masterUFO-outerBVflow"/>
          <p:cNvPicPr>
            <a:picLocks noChangeAspect="1" noChangeArrowheads="1"/>
          </p:cNvPicPr>
          <p:nvPr/>
        </p:nvPicPr>
        <p:blipFill>
          <a:blip r:embed="rId11" cstate="print"/>
          <a:srcRect/>
          <a:stretch>
            <a:fillRect/>
          </a:stretch>
        </p:blipFill>
        <p:spPr bwMode="auto">
          <a:xfrm>
            <a:off x="173038" y="3352800"/>
            <a:ext cx="8651875" cy="2066925"/>
          </a:xfrm>
          <a:prstGeom prst="rect">
            <a:avLst/>
          </a:prstGeom>
          <a:noFill/>
          <a:ln w="9525">
            <a:noFill/>
            <a:miter lim="800000"/>
            <a:headEnd/>
            <a:tailEnd/>
          </a:ln>
        </p:spPr>
      </p:pic>
      <p:pic>
        <p:nvPicPr>
          <p:cNvPr id="765967" name="Picture 15" descr="earnMore-potential"/>
          <p:cNvPicPr>
            <a:picLocks noChangeAspect="1" noChangeArrowheads="1"/>
          </p:cNvPicPr>
          <p:nvPr/>
        </p:nvPicPr>
        <p:blipFill>
          <a:blip r:embed="rId12" cstate="print"/>
          <a:srcRect/>
          <a:stretch>
            <a:fillRect/>
          </a:stretch>
        </p:blipFill>
        <p:spPr bwMode="auto">
          <a:xfrm>
            <a:off x="0" y="2438400"/>
            <a:ext cx="1709738" cy="1638300"/>
          </a:xfrm>
          <a:prstGeom prst="rect">
            <a:avLst/>
          </a:prstGeom>
          <a:noFill/>
          <a:ln w="9525">
            <a:noFill/>
            <a:miter lim="800000"/>
            <a:headEnd/>
            <a:tailEnd/>
          </a:ln>
        </p:spPr>
      </p:pic>
      <p:pic>
        <p:nvPicPr>
          <p:cNvPr id="765969" name="Picture 17" descr="earnMore-potential"/>
          <p:cNvPicPr>
            <a:picLocks noChangeAspect="1" noChangeArrowheads="1"/>
          </p:cNvPicPr>
          <p:nvPr/>
        </p:nvPicPr>
        <p:blipFill>
          <a:blip r:embed="rId12" cstate="print"/>
          <a:srcRect/>
          <a:stretch>
            <a:fillRect/>
          </a:stretch>
        </p:blipFill>
        <p:spPr bwMode="auto">
          <a:xfrm>
            <a:off x="7434263" y="2438400"/>
            <a:ext cx="1709737" cy="1638300"/>
          </a:xfrm>
          <a:prstGeom prst="rect">
            <a:avLst/>
          </a:prstGeom>
          <a:noFill/>
          <a:ln w="9525">
            <a:noFill/>
            <a:miter lim="800000"/>
            <a:headEnd/>
            <a:tailEnd/>
          </a:ln>
        </p:spPr>
      </p:pic>
      <p:pic>
        <p:nvPicPr>
          <p:cNvPr id="765983" name="Picture 31" descr="masterUFO-001"/>
          <p:cNvPicPr>
            <a:picLocks noChangeAspect="1" noChangeArrowheads="1"/>
          </p:cNvPicPr>
          <p:nvPr/>
        </p:nvPicPr>
        <p:blipFill>
          <a:blip r:embed="rId13" cstate="print"/>
          <a:srcRect/>
          <a:stretch>
            <a:fillRect/>
          </a:stretch>
        </p:blipFill>
        <p:spPr bwMode="auto">
          <a:xfrm>
            <a:off x="3140075" y="1447800"/>
            <a:ext cx="2955925" cy="1425575"/>
          </a:xfrm>
          <a:prstGeom prst="rect">
            <a:avLst/>
          </a:prstGeom>
          <a:noFill/>
          <a:ln w="9525">
            <a:noFill/>
            <a:miter lim="800000"/>
            <a:headEnd/>
            <a:tailEnd/>
          </a:ln>
        </p:spPr>
      </p:pic>
      <p:pic>
        <p:nvPicPr>
          <p:cNvPr id="765994" name="Picture 42" descr="masterUFO-001BVflow"/>
          <p:cNvPicPr>
            <a:picLocks noChangeAspect="1" noChangeArrowheads="1"/>
          </p:cNvPicPr>
          <p:nvPr/>
        </p:nvPicPr>
        <p:blipFill>
          <a:blip r:embed="rId14" cstate="print"/>
          <a:srcRect/>
          <a:stretch>
            <a:fillRect/>
          </a:stretch>
        </p:blipFill>
        <p:spPr bwMode="auto">
          <a:xfrm>
            <a:off x="3200400" y="1790700"/>
            <a:ext cx="2743200" cy="1017588"/>
          </a:xfrm>
          <a:prstGeom prst="rect">
            <a:avLst/>
          </a:prstGeom>
          <a:noFill/>
          <a:ln w="9525">
            <a:noFill/>
            <a:miter lim="800000"/>
            <a:headEnd/>
            <a:tailEnd/>
          </a:ln>
        </p:spPr>
      </p:pic>
      <p:pic>
        <p:nvPicPr>
          <p:cNvPr id="765968" name="Picture 16" descr="earnMore-potential"/>
          <p:cNvPicPr>
            <a:picLocks noChangeAspect="1" noChangeArrowheads="1"/>
          </p:cNvPicPr>
          <p:nvPr/>
        </p:nvPicPr>
        <p:blipFill>
          <a:blip r:embed="rId12" cstate="print"/>
          <a:srcRect/>
          <a:stretch>
            <a:fillRect/>
          </a:stretch>
        </p:blipFill>
        <p:spPr bwMode="auto">
          <a:xfrm>
            <a:off x="3733800" y="2362200"/>
            <a:ext cx="1709738" cy="1638300"/>
          </a:xfrm>
          <a:prstGeom prst="rect">
            <a:avLst/>
          </a:prstGeom>
          <a:noFill/>
          <a:ln w="9525">
            <a:noFill/>
            <a:miter lim="800000"/>
            <a:headEnd/>
            <a:tailEnd/>
          </a:ln>
        </p:spPr>
      </p:pic>
    </p:spTree>
    <p:extLst>
      <p:ext uri="{BB962C8B-B14F-4D97-AF65-F5344CB8AC3E}">
        <p14:creationId xmlns:p14="http://schemas.microsoft.com/office/powerpoint/2010/main" val="176478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5963"/>
                                        </p:tgtEl>
                                        <p:attrNameLst>
                                          <p:attrName>style.visibility</p:attrName>
                                        </p:attrNameLst>
                                      </p:cBhvr>
                                      <p:to>
                                        <p:strVal val="visible"/>
                                      </p:to>
                                    </p:set>
                                    <p:animEffect transition="in" filter="fade">
                                      <p:cBhvr>
                                        <p:cTn id="7" dur="1000"/>
                                        <p:tgtEl>
                                          <p:spTgt spid="76596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65964"/>
                                        </p:tgtEl>
                                        <p:attrNameLst>
                                          <p:attrName>style.visibility</p:attrName>
                                        </p:attrNameLst>
                                      </p:cBhvr>
                                      <p:to>
                                        <p:strVal val="visible"/>
                                      </p:to>
                                    </p:set>
                                    <p:animEffect transition="in" filter="fade">
                                      <p:cBhvr>
                                        <p:cTn id="11" dur="1000"/>
                                        <p:tgtEl>
                                          <p:spTgt spid="76596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65983"/>
                                        </p:tgtEl>
                                        <p:attrNameLst>
                                          <p:attrName>style.visibility</p:attrName>
                                        </p:attrNameLst>
                                      </p:cBhvr>
                                      <p:to>
                                        <p:strVal val="visible"/>
                                      </p:to>
                                    </p:set>
                                    <p:animEffect transition="in" filter="fade">
                                      <p:cBhvr>
                                        <p:cTn id="15" dur="500"/>
                                        <p:tgtEl>
                                          <p:spTgt spid="76598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765986"/>
                                        </p:tgtEl>
                                        <p:attrNameLst>
                                          <p:attrName>style.visibility</p:attrName>
                                        </p:attrNameLst>
                                      </p:cBhvr>
                                      <p:to>
                                        <p:strVal val="visible"/>
                                      </p:to>
                                    </p:set>
                                    <p:animEffect transition="in" filter="fade">
                                      <p:cBhvr>
                                        <p:cTn id="19" dur="500"/>
                                        <p:tgtEl>
                                          <p:spTgt spid="76598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765987"/>
                                        </p:tgtEl>
                                        <p:attrNameLst>
                                          <p:attrName>style.visibility</p:attrName>
                                        </p:attrNameLst>
                                      </p:cBhvr>
                                      <p:to>
                                        <p:strVal val="visible"/>
                                      </p:to>
                                    </p:set>
                                    <p:animEffect transition="in" filter="fade">
                                      <p:cBhvr>
                                        <p:cTn id="23" dur="500"/>
                                        <p:tgtEl>
                                          <p:spTgt spid="765987"/>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765962"/>
                                        </p:tgtEl>
                                        <p:attrNameLst>
                                          <p:attrName>style.visibility</p:attrName>
                                        </p:attrNameLst>
                                      </p:cBhvr>
                                      <p:to>
                                        <p:strVal val="visible"/>
                                      </p:to>
                                    </p:set>
                                    <p:animEffect transition="in" filter="fade">
                                      <p:cBhvr>
                                        <p:cTn id="27" dur="500"/>
                                        <p:tgtEl>
                                          <p:spTgt spid="765962"/>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765955"/>
                                        </p:tgtEl>
                                        <p:attrNameLst>
                                          <p:attrName>style.visibility</p:attrName>
                                        </p:attrNameLst>
                                      </p:cBhvr>
                                      <p:to>
                                        <p:strVal val="visible"/>
                                      </p:to>
                                    </p:set>
                                    <p:animEffect transition="in" filter="fade">
                                      <p:cBhvr>
                                        <p:cTn id="31" dur="500"/>
                                        <p:tgtEl>
                                          <p:spTgt spid="765955"/>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765958"/>
                                        </p:tgtEl>
                                        <p:attrNameLst>
                                          <p:attrName>style.visibility</p:attrName>
                                        </p:attrNameLst>
                                      </p:cBhvr>
                                      <p:to>
                                        <p:strVal val="visible"/>
                                      </p:to>
                                    </p:set>
                                    <p:animEffect transition="in" filter="fade">
                                      <p:cBhvr>
                                        <p:cTn id="35" dur="500"/>
                                        <p:tgtEl>
                                          <p:spTgt spid="765958"/>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765981"/>
                                        </p:tgtEl>
                                        <p:attrNameLst>
                                          <p:attrName>style.visibility</p:attrName>
                                        </p:attrNameLst>
                                      </p:cBhvr>
                                      <p:to>
                                        <p:strVal val="visible"/>
                                      </p:to>
                                    </p:set>
                                    <p:animEffect transition="in" filter="fade">
                                      <p:cBhvr>
                                        <p:cTn id="39" dur="1000"/>
                                        <p:tgtEl>
                                          <p:spTgt spid="76598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65999"/>
                                        </p:tgtEl>
                                        <p:attrNameLst>
                                          <p:attrName>style.visibility</p:attrName>
                                        </p:attrNameLst>
                                      </p:cBhvr>
                                      <p:to>
                                        <p:strVal val="visible"/>
                                      </p:to>
                                    </p:set>
                                    <p:animEffect transition="in" filter="fade">
                                      <p:cBhvr>
                                        <p:cTn id="44" dur="500"/>
                                        <p:tgtEl>
                                          <p:spTgt spid="765999"/>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766000"/>
                                        </p:tgtEl>
                                        <p:attrNameLst>
                                          <p:attrName>style.visibility</p:attrName>
                                        </p:attrNameLst>
                                      </p:cBhvr>
                                      <p:to>
                                        <p:strVal val="visible"/>
                                      </p:to>
                                    </p:set>
                                    <p:animEffect transition="in" filter="fade">
                                      <p:cBhvr>
                                        <p:cTn id="48" dur="500"/>
                                        <p:tgtEl>
                                          <p:spTgt spid="7660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65993"/>
                                        </p:tgtEl>
                                        <p:attrNameLst>
                                          <p:attrName>style.visibility</p:attrName>
                                        </p:attrNameLst>
                                      </p:cBhvr>
                                      <p:to>
                                        <p:strVal val="visible"/>
                                      </p:to>
                                    </p:set>
                                    <p:animEffect transition="in" filter="wipe(down)">
                                      <p:cBhvr>
                                        <p:cTn id="53" dur="1000"/>
                                        <p:tgtEl>
                                          <p:spTgt spid="765993"/>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765994"/>
                                        </p:tgtEl>
                                        <p:attrNameLst>
                                          <p:attrName>style.visibility</p:attrName>
                                        </p:attrNameLst>
                                      </p:cBhvr>
                                      <p:to>
                                        <p:strVal val="visible"/>
                                      </p:to>
                                    </p:set>
                                    <p:animEffect transition="in" filter="wipe(down)">
                                      <p:cBhvr>
                                        <p:cTn id="57" dur="1000"/>
                                        <p:tgtEl>
                                          <p:spTgt spid="765994"/>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765968"/>
                                        </p:tgtEl>
                                        <p:attrNameLst>
                                          <p:attrName>style.visibility</p:attrName>
                                        </p:attrNameLst>
                                      </p:cBhvr>
                                      <p:to>
                                        <p:strVal val="visible"/>
                                      </p:to>
                                    </p:set>
                                    <p:animEffect transition="in" filter="fade">
                                      <p:cBhvr>
                                        <p:cTn id="61" dur="500"/>
                                        <p:tgtEl>
                                          <p:spTgt spid="76596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66002"/>
                                        </p:tgtEl>
                                        <p:attrNameLst>
                                          <p:attrName>style.visibility</p:attrName>
                                        </p:attrNameLst>
                                      </p:cBhvr>
                                      <p:to>
                                        <p:strVal val="visible"/>
                                      </p:to>
                                    </p:set>
                                    <p:animEffect transition="in" filter="fade">
                                      <p:cBhvr>
                                        <p:cTn id="66" dur="500"/>
                                        <p:tgtEl>
                                          <p:spTgt spid="76600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65998"/>
                                        </p:tgtEl>
                                        <p:attrNameLst>
                                          <p:attrName>style.visibility</p:attrName>
                                        </p:attrNameLst>
                                      </p:cBhvr>
                                      <p:to>
                                        <p:strVal val="visible"/>
                                      </p:to>
                                    </p:set>
                                    <p:animEffect transition="in" filter="wipe(down)">
                                      <p:cBhvr>
                                        <p:cTn id="71" dur="1000"/>
                                        <p:tgtEl>
                                          <p:spTgt spid="765998"/>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765967"/>
                                        </p:tgtEl>
                                        <p:attrNameLst>
                                          <p:attrName>style.visibility</p:attrName>
                                        </p:attrNameLst>
                                      </p:cBhvr>
                                      <p:to>
                                        <p:strVal val="visible"/>
                                      </p:to>
                                    </p:set>
                                    <p:animEffect transition="in" filter="fade">
                                      <p:cBhvr>
                                        <p:cTn id="75" dur="1000"/>
                                        <p:tgtEl>
                                          <p:spTgt spid="76596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66001"/>
                                        </p:tgtEl>
                                        <p:attrNameLst>
                                          <p:attrName>style.visibility</p:attrName>
                                        </p:attrNameLst>
                                      </p:cBhvr>
                                      <p:to>
                                        <p:strVal val="visible"/>
                                      </p:to>
                                    </p:set>
                                    <p:animEffect transition="in" filter="fade">
                                      <p:cBhvr>
                                        <p:cTn id="80" dur="500"/>
                                        <p:tgtEl>
                                          <p:spTgt spid="76600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65997"/>
                                        </p:tgtEl>
                                        <p:attrNameLst>
                                          <p:attrName>style.visibility</p:attrName>
                                        </p:attrNameLst>
                                      </p:cBhvr>
                                      <p:to>
                                        <p:strVal val="visible"/>
                                      </p:to>
                                    </p:set>
                                    <p:animEffect transition="in" filter="wipe(down)">
                                      <p:cBhvr>
                                        <p:cTn id="85" dur="1000"/>
                                        <p:tgtEl>
                                          <p:spTgt spid="765997"/>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765969"/>
                                        </p:tgtEl>
                                        <p:attrNameLst>
                                          <p:attrName>style.visibility</p:attrName>
                                        </p:attrNameLst>
                                      </p:cBhvr>
                                      <p:to>
                                        <p:strVal val="visible"/>
                                      </p:to>
                                    </p:set>
                                    <p:animEffect transition="in" filter="fade">
                                      <p:cBhvr>
                                        <p:cTn id="89" dur="1000"/>
                                        <p:tgtEl>
                                          <p:spTgt spid="76596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65970"/>
                                        </p:tgtEl>
                                        <p:attrNameLst>
                                          <p:attrName>style.visibility</p:attrName>
                                        </p:attrNameLst>
                                      </p:cBhvr>
                                      <p:to>
                                        <p:strVal val="visible"/>
                                      </p:to>
                                    </p:set>
                                    <p:animEffect transition="in" filter="fade">
                                      <p:cBhvr>
                                        <p:cTn id="94" dur="500"/>
                                        <p:tgtEl>
                                          <p:spTgt spid="76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62" grpId="0" animBg="1"/>
      <p:bldP spid="765955" grpId="0" animBg="1"/>
      <p:bldP spid="765958" grpId="0" animBg="1"/>
      <p:bldP spid="765963" grpId="0"/>
      <p:bldP spid="765964" grpId="0"/>
      <p:bldP spid="765970" grpId="0"/>
      <p:bldP spid="7659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Value of One Customer a Week</a:t>
            </a:r>
            <a:endParaRPr lang="en-US" dirty="0"/>
          </a:p>
        </p:txBody>
      </p:sp>
      <p:sp>
        <p:nvSpPr>
          <p:cNvPr id="3" name="Content Placeholder 2"/>
          <p:cNvSpPr>
            <a:spLocks noGrp="1"/>
          </p:cNvSpPr>
          <p:nvPr>
            <p:ph idx="1"/>
          </p:nvPr>
        </p:nvSpPr>
        <p:spPr>
          <a:xfrm>
            <a:off x="2667000" y="1527048"/>
            <a:ext cx="6138672" cy="1901952"/>
          </a:xfrm>
        </p:spPr>
        <p:txBody>
          <a:bodyPr>
            <a:normAutofit fontScale="92500" lnSpcReduction="10000"/>
          </a:bodyPr>
          <a:lstStyle/>
          <a:p>
            <a:pPr marL="0" indent="0">
              <a:buNone/>
            </a:pPr>
            <a:r>
              <a:rPr lang="en-US" sz="2800" dirty="0"/>
              <a:t>If just one new customer a week purchases 30-day supplies of both </a:t>
            </a:r>
            <a:r>
              <a:rPr lang="en-US" sz="2800" dirty="0" err="1"/>
              <a:t>Isotonix</a:t>
            </a:r>
            <a:r>
              <a:rPr lang="en-US" sz="2800" dirty="0"/>
              <a:t> Multivitamin and Heart Health Essential Omega III Fish Oil with Vitamin E, you could earn $64 a month in retail profit. </a:t>
            </a:r>
          </a:p>
        </p:txBody>
      </p:sp>
      <p:sp>
        <p:nvSpPr>
          <p:cNvPr id="4" name="Content Placeholder 2"/>
          <p:cNvSpPr txBox="1">
            <a:spLocks/>
          </p:cNvSpPr>
          <p:nvPr/>
        </p:nvSpPr>
        <p:spPr>
          <a:xfrm>
            <a:off x="2667000" y="3657600"/>
            <a:ext cx="6324600" cy="274320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2800" dirty="0" smtClean="0">
                <a:solidFill>
                  <a:schemeClr val="bg1"/>
                </a:solidFill>
              </a:rPr>
              <a:t>If each of those customers continues to purchase each month, in addition to continuing to introduce new customers to </a:t>
            </a:r>
            <a:r>
              <a:rPr lang="en-US" sz="2800" dirty="0" err="1" smtClean="0">
                <a:solidFill>
                  <a:schemeClr val="bg1"/>
                </a:solidFill>
              </a:rPr>
              <a:t>Isotonix</a:t>
            </a:r>
            <a:r>
              <a:rPr lang="en-US" sz="2800" dirty="0" smtClean="0">
                <a:solidFill>
                  <a:schemeClr val="bg1"/>
                </a:solidFill>
              </a:rPr>
              <a:t> Multivitamin and Heart Health Essential Omega III Fish Oil with Vitamin E, your gross retail profit would increase to </a:t>
            </a:r>
            <a:r>
              <a:rPr lang="en-US" sz="2800" b="1" dirty="0" smtClean="0">
                <a:solidFill>
                  <a:schemeClr val="bg1"/>
                </a:solidFill>
              </a:rPr>
              <a:t>$4,992 a year</a:t>
            </a:r>
            <a:r>
              <a:rPr lang="en-US" sz="2800" dirty="0" smtClean="0">
                <a:solidFill>
                  <a:schemeClr val="bg1"/>
                </a:solidFill>
              </a:rPr>
              <a:t>.*</a:t>
            </a:r>
          </a:p>
          <a:p>
            <a:endParaRPr lang="en-US" sz="2800" dirty="0">
              <a:solidFill>
                <a:schemeClr val="bg1"/>
              </a:solidFill>
            </a:endParaRPr>
          </a:p>
        </p:txBody>
      </p:sp>
      <p:sp>
        <p:nvSpPr>
          <p:cNvPr id="5" name="TextBox 4"/>
          <p:cNvSpPr txBox="1"/>
          <p:nvPr/>
        </p:nvSpPr>
        <p:spPr>
          <a:xfrm>
            <a:off x="5334000" y="6400800"/>
            <a:ext cx="3657600" cy="276999"/>
          </a:xfrm>
          <a:prstGeom prst="rect">
            <a:avLst/>
          </a:prstGeom>
          <a:noFill/>
        </p:spPr>
        <p:txBody>
          <a:bodyPr wrap="square" rtlCol="0">
            <a:spAutoFit/>
          </a:bodyPr>
          <a:lstStyle/>
          <a:p>
            <a:pPr algn="r"/>
            <a:r>
              <a:rPr lang="en-US" sz="1200" b="1" i="1" dirty="0" smtClean="0">
                <a:solidFill>
                  <a:schemeClr val="bg1"/>
                </a:solidFill>
              </a:rPr>
              <a:t>*Assumes </a:t>
            </a:r>
            <a:r>
              <a:rPr lang="en-US" sz="1200" b="1" i="1" dirty="0">
                <a:solidFill>
                  <a:schemeClr val="bg1"/>
                </a:solidFill>
              </a:rPr>
              <a:t>100% re-order rate</a:t>
            </a:r>
          </a:p>
        </p:txBody>
      </p:sp>
    </p:spTree>
    <p:extLst>
      <p:ext uri="{BB962C8B-B14F-4D97-AF65-F5344CB8AC3E}">
        <p14:creationId xmlns:p14="http://schemas.microsoft.com/office/powerpoint/2010/main" val="37762048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2971800" y="1326070"/>
            <a:ext cx="5943600" cy="7072705"/>
          </a:xfrm>
          <a:prstGeom prst="rect">
            <a:avLst/>
          </a:prstGeom>
          <a:noFill/>
          <a:ln w="12700" algn="ctr">
            <a:noFill/>
            <a:miter lim="800000"/>
            <a:headEnd/>
            <a:tailEnd/>
          </a:ln>
          <a:effectLst>
            <a:innerShdw blurRad="63500" dist="50800" dir="16200000">
              <a:prstClr val="black">
                <a:alpha val="50000"/>
              </a:prstClr>
            </a:innerShdw>
          </a:effectLst>
        </p:spPr>
        <p:txBody>
          <a:bodyPr wrap="square">
            <a:spAutoFit/>
          </a:bodyPr>
          <a:lstStyle/>
          <a:p>
            <a:pPr marL="285750" indent="-285750" eaLnBrk="0" hangingPunct="0">
              <a:lnSpc>
                <a:spcPct val="110000"/>
              </a:lnSpc>
              <a:buFont typeface="Arial" panose="020B0604020202020204" pitchFamily="34" charset="0"/>
              <a:buChar char="•"/>
              <a:defRPr/>
            </a:pPr>
            <a:r>
              <a:rPr lang="en-GB" sz="2800" b="1" dirty="0" smtClean="0">
                <a:solidFill>
                  <a:schemeClr val="bg1"/>
                </a:solidFill>
              </a:rPr>
              <a:t>Apply</a:t>
            </a:r>
          </a:p>
          <a:p>
            <a:pPr marL="742950" lvl="1" indent="-285750" eaLnBrk="0" hangingPunct="0">
              <a:lnSpc>
                <a:spcPct val="110000"/>
              </a:lnSpc>
              <a:buFont typeface="Arial" panose="020B0604020202020204" pitchFamily="34" charset="0"/>
              <a:buChar char="•"/>
              <a:defRPr/>
            </a:pPr>
            <a:r>
              <a:rPr lang="en-GB" sz="2800" dirty="0" smtClean="0">
                <a:solidFill>
                  <a:schemeClr val="bg1"/>
                </a:solidFill>
              </a:rPr>
              <a:t>Application </a:t>
            </a:r>
            <a:r>
              <a:rPr lang="en-GB" sz="2800" dirty="0">
                <a:solidFill>
                  <a:schemeClr val="bg1"/>
                </a:solidFill>
              </a:rPr>
              <a:t>Fee</a:t>
            </a:r>
          </a:p>
          <a:p>
            <a:pPr marL="285750" indent="-285750" eaLnBrk="0" hangingPunct="0">
              <a:lnSpc>
                <a:spcPct val="110000"/>
              </a:lnSpc>
              <a:buFont typeface="Arial" panose="020B0604020202020204" pitchFamily="34" charset="0"/>
              <a:buChar char="•"/>
              <a:defRPr/>
            </a:pPr>
            <a:r>
              <a:rPr lang="en-GB" sz="2800" b="1" dirty="0">
                <a:solidFill>
                  <a:schemeClr val="bg1"/>
                </a:solidFill>
              </a:rPr>
              <a:t>Create BV</a:t>
            </a:r>
          </a:p>
          <a:p>
            <a:pPr marL="742950" lvl="1" indent="-285750" eaLnBrk="0" hangingPunct="0">
              <a:lnSpc>
                <a:spcPct val="110000"/>
              </a:lnSpc>
              <a:buFont typeface="Arial" panose="020B0604020202020204" pitchFamily="34" charset="0"/>
              <a:buChar char="•"/>
              <a:defRPr/>
            </a:pPr>
            <a:r>
              <a:rPr lang="en-GB" sz="2800" dirty="0" smtClean="0">
                <a:solidFill>
                  <a:schemeClr val="bg1"/>
                </a:solidFill>
              </a:rPr>
              <a:t>Wellness 101/Product </a:t>
            </a:r>
            <a:r>
              <a:rPr lang="en-GB" sz="2800" dirty="0">
                <a:solidFill>
                  <a:schemeClr val="bg1"/>
                </a:solidFill>
              </a:rPr>
              <a:t>Overview </a:t>
            </a:r>
            <a:r>
              <a:rPr lang="en-GB" sz="2800" dirty="0" smtClean="0">
                <a:solidFill>
                  <a:schemeClr val="bg1"/>
                </a:solidFill>
              </a:rPr>
              <a:t>(</a:t>
            </a:r>
            <a:r>
              <a:rPr lang="en-GB" sz="2800" dirty="0">
                <a:solidFill>
                  <a:schemeClr val="bg1"/>
                </a:solidFill>
              </a:rPr>
              <a:t>Do this first and cover cost</a:t>
            </a:r>
            <a:r>
              <a:rPr lang="en-GB" sz="2800" dirty="0" smtClean="0">
                <a:solidFill>
                  <a:schemeClr val="bg1"/>
                </a:solidFill>
              </a:rPr>
              <a:t>)</a:t>
            </a:r>
          </a:p>
          <a:p>
            <a:pPr marL="742950" lvl="1" indent="-285750" eaLnBrk="0" hangingPunct="0">
              <a:lnSpc>
                <a:spcPct val="110000"/>
              </a:lnSpc>
              <a:buFont typeface="Arial" panose="020B0604020202020204" pitchFamily="34" charset="0"/>
              <a:buChar char="•"/>
              <a:defRPr/>
            </a:pPr>
            <a:r>
              <a:rPr lang="en-GB" sz="2800" dirty="0" smtClean="0">
                <a:solidFill>
                  <a:schemeClr val="bg1"/>
                </a:solidFill>
              </a:rPr>
              <a:t>10 customers &gt; 30 BV</a:t>
            </a:r>
            <a:endParaRPr lang="en-GB" sz="2800" dirty="0">
              <a:solidFill>
                <a:schemeClr val="bg1"/>
              </a:solidFill>
            </a:endParaRPr>
          </a:p>
          <a:p>
            <a:pPr marL="285750" indent="-285750" eaLnBrk="0" hangingPunct="0">
              <a:lnSpc>
                <a:spcPct val="110000"/>
              </a:lnSpc>
              <a:buFont typeface="Arial" panose="020B0604020202020204" pitchFamily="34" charset="0"/>
              <a:buChar char="•"/>
              <a:defRPr/>
            </a:pPr>
            <a:r>
              <a:rPr lang="en-GB" sz="2800" b="1" dirty="0">
                <a:solidFill>
                  <a:schemeClr val="bg1"/>
                </a:solidFill>
              </a:rPr>
              <a:t>Qualify</a:t>
            </a:r>
          </a:p>
          <a:p>
            <a:pPr marL="742950" lvl="1" indent="-285750" eaLnBrk="0" hangingPunct="0">
              <a:lnSpc>
                <a:spcPct val="110000"/>
              </a:lnSpc>
              <a:buFont typeface="Arial" panose="020B0604020202020204" pitchFamily="34" charset="0"/>
              <a:buChar char="•"/>
              <a:defRPr/>
            </a:pPr>
            <a:r>
              <a:rPr lang="en-GB" sz="2800" dirty="0" smtClean="0">
                <a:solidFill>
                  <a:schemeClr val="bg1"/>
                </a:solidFill>
              </a:rPr>
              <a:t>Fast Start Kit = 300 BV</a:t>
            </a:r>
            <a:endParaRPr lang="en-GB" sz="2800" dirty="0">
              <a:solidFill>
                <a:schemeClr val="bg1"/>
              </a:solidFill>
            </a:endParaRPr>
          </a:p>
          <a:p>
            <a:pPr marL="285750" indent="-285750" eaLnBrk="0" hangingPunct="0">
              <a:lnSpc>
                <a:spcPct val="110000"/>
              </a:lnSpc>
              <a:buFont typeface="Arial" panose="020B0604020202020204" pitchFamily="34" charset="0"/>
              <a:buChar char="•"/>
              <a:defRPr/>
            </a:pPr>
            <a:r>
              <a:rPr lang="en-GB" sz="2800" b="1" dirty="0">
                <a:solidFill>
                  <a:schemeClr val="bg1"/>
                </a:solidFill>
              </a:rPr>
              <a:t>Activate</a:t>
            </a:r>
          </a:p>
          <a:p>
            <a:pPr marL="742950" lvl="1" indent="-285750" eaLnBrk="0" hangingPunct="0">
              <a:lnSpc>
                <a:spcPct val="110000"/>
              </a:lnSpc>
              <a:buFont typeface="Arial" panose="020B0604020202020204" pitchFamily="34" charset="0"/>
              <a:buChar char="•"/>
              <a:defRPr/>
            </a:pPr>
            <a:r>
              <a:rPr lang="en-GB" sz="2800" dirty="0">
                <a:solidFill>
                  <a:schemeClr val="bg1"/>
                </a:solidFill>
              </a:rPr>
              <a:t>Many </a:t>
            </a:r>
            <a:r>
              <a:rPr lang="en-GB" sz="2800" dirty="0" smtClean="0">
                <a:solidFill>
                  <a:schemeClr val="bg1"/>
                </a:solidFill>
              </a:rPr>
              <a:t>customers </a:t>
            </a:r>
            <a:r>
              <a:rPr lang="en-GB" sz="2800" dirty="0">
                <a:solidFill>
                  <a:schemeClr val="bg1"/>
                </a:solidFill>
              </a:rPr>
              <a:t>become Business Partners</a:t>
            </a:r>
          </a:p>
          <a:p>
            <a:pPr marL="285750" indent="-285750" eaLnBrk="0" hangingPunct="0">
              <a:lnSpc>
                <a:spcPct val="110000"/>
              </a:lnSpc>
              <a:buFont typeface="Arial" panose="020B0604020202020204" pitchFamily="34" charset="0"/>
              <a:buChar char="•"/>
              <a:defRPr/>
            </a:pPr>
            <a:r>
              <a:rPr lang="en-GB" sz="2800" b="1" dirty="0" smtClean="0">
                <a:solidFill>
                  <a:schemeClr val="bg1"/>
                </a:solidFill>
              </a:rPr>
              <a:t>DUPLICATE</a:t>
            </a:r>
            <a:endParaRPr lang="en-GB" sz="2800" b="1" dirty="0">
              <a:solidFill>
                <a:schemeClr val="bg1"/>
              </a:solidFill>
            </a:endParaRPr>
          </a:p>
          <a:p>
            <a:pPr marL="508000" indent="-508000" eaLnBrk="0" hangingPunct="0">
              <a:buClr>
                <a:srgbClr val="CCECFF"/>
              </a:buClr>
              <a:buFontTx/>
              <a:buAutoNum type="arabicPeriod"/>
              <a:defRPr/>
            </a:pPr>
            <a:endParaRPr lang="en-US" sz="2800" dirty="0">
              <a:solidFill>
                <a:schemeClr val="bg1"/>
              </a:solidFill>
            </a:endParaRPr>
          </a:p>
          <a:p>
            <a:pPr marL="508000" indent="-508000" eaLnBrk="0" hangingPunct="0">
              <a:buClr>
                <a:srgbClr val="CCECFF"/>
              </a:buClr>
              <a:buFontTx/>
              <a:buAutoNum type="arabicPeriod"/>
              <a:defRPr/>
            </a:pPr>
            <a:endParaRPr lang="en-US" sz="2800" dirty="0">
              <a:solidFill>
                <a:schemeClr val="bg1"/>
              </a:solidFill>
            </a:endParaRPr>
          </a:p>
          <a:p>
            <a:pPr marL="508000" indent="-508000" eaLnBrk="0" hangingPunct="0">
              <a:buClr>
                <a:srgbClr val="CCECFF"/>
              </a:buClr>
              <a:buFontTx/>
              <a:buAutoNum type="arabicPeriod"/>
              <a:defRPr/>
            </a:pPr>
            <a:endParaRPr lang="en-US" sz="2800" dirty="0">
              <a:solidFill>
                <a:schemeClr val="bg1"/>
              </a:solidFill>
            </a:endParaRPr>
          </a:p>
        </p:txBody>
      </p:sp>
      <p:sp>
        <p:nvSpPr>
          <p:cNvPr id="8" name="Rectangle 4"/>
          <p:cNvSpPr>
            <a:spLocks noGrp="1" noChangeArrowheads="1"/>
          </p:cNvSpPr>
          <p:nvPr>
            <p:ph type="title"/>
          </p:nvPr>
        </p:nvSpPr>
        <p:spPr>
          <a:xfrm>
            <a:off x="152400" y="152400"/>
            <a:ext cx="8839200" cy="990600"/>
          </a:xfrm>
        </p:spPr>
        <p:txBody>
          <a:bodyPr anchor="t">
            <a:normAutofit fontScale="90000"/>
          </a:bodyPr>
          <a:lstStyle/>
          <a:p>
            <a:pPr>
              <a:lnSpc>
                <a:spcPct val="90000"/>
              </a:lnSpc>
            </a:pPr>
            <a:r>
              <a:rPr lang="en-US" dirty="0"/>
              <a:t>Five steps to building a successful </a:t>
            </a:r>
            <a:r>
              <a:rPr lang="en-US" dirty="0" smtClean="0"/>
              <a:t/>
            </a:r>
            <a:br>
              <a:rPr lang="en-US" dirty="0" smtClean="0"/>
            </a:br>
            <a:r>
              <a:rPr lang="en-US" dirty="0" err="1" smtClean="0"/>
              <a:t>UnFranchise</a:t>
            </a:r>
            <a:r>
              <a:rPr lang="en-US" dirty="0" smtClean="0"/>
              <a:t> </a:t>
            </a:r>
            <a:r>
              <a:rPr lang="en-US" dirty="0"/>
              <a:t>Business</a:t>
            </a:r>
          </a:p>
        </p:txBody>
      </p:sp>
    </p:spTree>
    <p:extLst>
      <p:ext uri="{BB962C8B-B14F-4D97-AF65-F5344CB8AC3E}">
        <p14:creationId xmlns:p14="http://schemas.microsoft.com/office/powerpoint/2010/main" val="41393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Profit Analysis</a:t>
            </a:r>
            <a:endParaRPr lang="en-US" dirty="0"/>
          </a:p>
        </p:txBody>
      </p:sp>
      <p:sp>
        <p:nvSpPr>
          <p:cNvPr id="6" name="Content Placeholder 5"/>
          <p:cNvSpPr>
            <a:spLocks noGrp="1"/>
          </p:cNvSpPr>
          <p:nvPr>
            <p:ph idx="1"/>
          </p:nvPr>
        </p:nvSpPr>
        <p:spPr>
          <a:xfrm>
            <a:off x="301752" y="1527048"/>
            <a:ext cx="8503920" cy="758952"/>
          </a:xfrm>
        </p:spPr>
        <p:txBody>
          <a:bodyPr/>
          <a:lstStyle/>
          <a:p>
            <a:pPr marL="0" indent="0" algn="ctr">
              <a:buNone/>
            </a:pPr>
            <a:r>
              <a:rPr lang="en-US" b="1" dirty="0" err="1" smtClean="0"/>
              <a:t>Isotonix</a:t>
            </a:r>
            <a:r>
              <a:rPr lang="en-US" b="1" dirty="0" smtClean="0"/>
              <a:t> Daily Essentials Kit</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451626305"/>
              </p:ext>
            </p:extLst>
          </p:nvPr>
        </p:nvGraphicFramePr>
        <p:xfrm>
          <a:off x="381000" y="2306320"/>
          <a:ext cx="8458200" cy="741680"/>
        </p:xfrm>
        <a:graphic>
          <a:graphicData uri="http://schemas.openxmlformats.org/drawingml/2006/table">
            <a:tbl>
              <a:tblPr firstRow="1" bandRow="1">
                <a:tableStyleId>{5C22544A-7EE6-4342-B048-85BDC9FD1C3A}</a:tableStyleId>
              </a:tblPr>
              <a:tblGrid>
                <a:gridCol w="1730086"/>
                <a:gridCol w="2018434"/>
                <a:gridCol w="961159"/>
                <a:gridCol w="2210666"/>
                <a:gridCol w="1537855"/>
              </a:tblGrid>
              <a:tr h="370840">
                <a:tc>
                  <a:txBody>
                    <a:bodyPr/>
                    <a:lstStyle/>
                    <a:p>
                      <a:r>
                        <a:rPr lang="en-US" dirty="0" smtClean="0"/>
                        <a:t>Dist. Cost</a:t>
                      </a:r>
                      <a:endParaRPr lang="en-US" dirty="0"/>
                    </a:p>
                  </a:txBody>
                  <a:tcPr/>
                </a:tc>
                <a:tc>
                  <a:txBody>
                    <a:bodyPr/>
                    <a:lstStyle/>
                    <a:p>
                      <a:r>
                        <a:rPr lang="en-US" dirty="0" err="1" smtClean="0"/>
                        <a:t>Sugg</a:t>
                      </a:r>
                      <a:r>
                        <a:rPr lang="en-US" dirty="0" smtClean="0"/>
                        <a:t>. Retail</a:t>
                      </a:r>
                      <a:endParaRPr lang="en-US" dirty="0"/>
                    </a:p>
                  </a:txBody>
                  <a:tcPr/>
                </a:tc>
                <a:tc>
                  <a:txBody>
                    <a:bodyPr/>
                    <a:lstStyle/>
                    <a:p>
                      <a:r>
                        <a:rPr lang="en-US" dirty="0" smtClean="0"/>
                        <a:t>B.V. </a:t>
                      </a:r>
                      <a:endParaRPr lang="en-US" dirty="0"/>
                    </a:p>
                  </a:txBody>
                  <a:tcPr/>
                </a:tc>
                <a:tc>
                  <a:txBody>
                    <a:bodyPr/>
                    <a:lstStyle/>
                    <a:p>
                      <a:r>
                        <a:rPr lang="en-US" dirty="0" smtClean="0"/>
                        <a:t>Gross Profit</a:t>
                      </a:r>
                      <a:endParaRPr lang="en-US" dirty="0"/>
                    </a:p>
                  </a:txBody>
                  <a:tcPr/>
                </a:tc>
                <a:tc>
                  <a:txBody>
                    <a:bodyPr/>
                    <a:lstStyle/>
                    <a:p>
                      <a:r>
                        <a:rPr lang="en-US" dirty="0" smtClean="0"/>
                        <a:t>% Profit</a:t>
                      </a:r>
                      <a:endParaRPr lang="en-US" dirty="0"/>
                    </a:p>
                  </a:txBody>
                  <a:tcPr/>
                </a:tc>
              </a:tr>
              <a:tr h="370840">
                <a:tc>
                  <a:txBody>
                    <a:bodyPr/>
                    <a:lstStyle/>
                    <a:p>
                      <a:r>
                        <a:rPr lang="en-US" dirty="0" smtClean="0"/>
                        <a:t>$100.00</a:t>
                      </a:r>
                      <a:endParaRPr lang="en-US" dirty="0"/>
                    </a:p>
                  </a:txBody>
                  <a:tcPr/>
                </a:tc>
                <a:tc>
                  <a:txBody>
                    <a:bodyPr/>
                    <a:lstStyle/>
                    <a:p>
                      <a:r>
                        <a:rPr lang="en-US" dirty="0" smtClean="0"/>
                        <a:t>$139.95</a:t>
                      </a:r>
                      <a:endParaRPr lang="en-US" dirty="0"/>
                    </a:p>
                  </a:txBody>
                  <a:tcPr/>
                </a:tc>
                <a:tc>
                  <a:txBody>
                    <a:bodyPr/>
                    <a:lstStyle/>
                    <a:p>
                      <a:r>
                        <a:rPr lang="en-US" dirty="0" smtClean="0"/>
                        <a:t>65</a:t>
                      </a:r>
                      <a:endParaRPr lang="en-US" dirty="0"/>
                    </a:p>
                  </a:txBody>
                  <a:tcPr/>
                </a:tc>
                <a:tc>
                  <a:txBody>
                    <a:bodyPr/>
                    <a:lstStyle/>
                    <a:p>
                      <a:r>
                        <a:rPr lang="en-US" dirty="0" smtClean="0"/>
                        <a:t>$39.95</a:t>
                      </a:r>
                      <a:endParaRPr lang="en-US" dirty="0"/>
                    </a:p>
                  </a:txBody>
                  <a:tcPr/>
                </a:tc>
                <a:tc>
                  <a:txBody>
                    <a:bodyPr/>
                    <a:lstStyle/>
                    <a:p>
                      <a:r>
                        <a:rPr lang="en-US" dirty="0" smtClean="0"/>
                        <a:t>39%</a:t>
                      </a:r>
                      <a:endParaRPr lang="en-US" dirty="0"/>
                    </a:p>
                  </a:txBody>
                  <a:tcPr/>
                </a:tc>
              </a:tr>
            </a:tbl>
          </a:graphicData>
        </a:graphic>
      </p:graphicFrame>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14" t="15348" b="19627"/>
          <a:stretch/>
        </p:blipFill>
        <p:spPr bwMode="auto">
          <a:xfrm>
            <a:off x="4572000" y="3331028"/>
            <a:ext cx="4385600" cy="30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 y="3696831"/>
            <a:ext cx="4038600" cy="2246769"/>
          </a:xfrm>
          <a:prstGeom prst="rect">
            <a:avLst/>
          </a:prstGeom>
        </p:spPr>
        <p:txBody>
          <a:bodyPr wrap="square">
            <a:spAutoFit/>
          </a:bodyPr>
          <a:lstStyle/>
          <a:p>
            <a:pPr algn="ctr"/>
            <a:r>
              <a:rPr lang="en-US" sz="2800" dirty="0">
                <a:solidFill>
                  <a:schemeClr val="bg1"/>
                </a:solidFill>
              </a:rPr>
              <a:t>Save over $50 when you purchase the </a:t>
            </a:r>
            <a:r>
              <a:rPr lang="en-US" sz="2800" dirty="0" err="1" smtClean="0">
                <a:solidFill>
                  <a:schemeClr val="bg1"/>
                </a:solidFill>
              </a:rPr>
              <a:t>Isotonix</a:t>
            </a:r>
            <a:r>
              <a:rPr lang="en-US" sz="2800" dirty="0" smtClean="0">
                <a:solidFill>
                  <a:schemeClr val="bg1"/>
                </a:solidFill>
              </a:rPr>
              <a:t> </a:t>
            </a:r>
            <a:r>
              <a:rPr lang="en-US" sz="2800" dirty="0">
                <a:solidFill>
                  <a:schemeClr val="bg1"/>
                </a:solidFill>
              </a:rPr>
              <a:t>Daily Essentials Kit!</a:t>
            </a:r>
          </a:p>
          <a:p>
            <a:pPr algn="ctr"/>
            <a:endParaRPr lang="en-US" sz="2800" dirty="0">
              <a:solidFill>
                <a:schemeClr val="bg1"/>
              </a:solidFill>
            </a:endParaRPr>
          </a:p>
          <a:p>
            <a:pPr algn="ctr"/>
            <a:r>
              <a:rPr lang="en-US" sz="2800" b="1" dirty="0">
                <a:solidFill>
                  <a:schemeClr val="bg1"/>
                </a:solidFill>
              </a:rPr>
              <a:t>$195 Value!</a:t>
            </a:r>
          </a:p>
        </p:txBody>
      </p:sp>
    </p:spTree>
    <p:extLst>
      <p:ext uri="{BB962C8B-B14F-4D97-AF65-F5344CB8AC3E}">
        <p14:creationId xmlns:p14="http://schemas.microsoft.com/office/powerpoint/2010/main" val="17162452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7" y="-228600"/>
            <a:ext cx="9719733" cy="7289799"/>
          </a:xfrm>
          <a:prstGeom prst="rect">
            <a:avLst/>
          </a:prstGeom>
        </p:spPr>
      </p:pic>
      <p:sp>
        <p:nvSpPr>
          <p:cNvPr id="4" name="TextBox 3"/>
          <p:cNvSpPr txBox="1"/>
          <p:nvPr/>
        </p:nvSpPr>
        <p:spPr>
          <a:xfrm>
            <a:off x="3646924" y="6363848"/>
            <a:ext cx="8240276" cy="400110"/>
          </a:xfrm>
          <a:prstGeom prst="rect">
            <a:avLst/>
          </a:prstGeom>
          <a:noFill/>
        </p:spPr>
        <p:txBody>
          <a:bodyPr wrap="square" rtlCol="0">
            <a:spAutoFit/>
          </a:bodyPr>
          <a:lstStyle/>
          <a:p>
            <a:r>
              <a:rPr lang="en-US" sz="2000" b="1" dirty="0" smtClean="0">
                <a:solidFill>
                  <a:srgbClr val="042555"/>
                </a:solidFill>
                <a:latin typeface="Arial"/>
                <a:cs typeface="Arial"/>
              </a:rPr>
              <a:t>Also available: </a:t>
            </a:r>
            <a:endParaRPr lang="en-US" sz="2000" b="1" dirty="0">
              <a:solidFill>
                <a:srgbClr val="042555"/>
              </a:solidFill>
              <a:latin typeface="Arial"/>
              <a:cs typeface="Arial"/>
            </a:endParaRPr>
          </a:p>
        </p:txBody>
      </p:sp>
      <p:pic>
        <p:nvPicPr>
          <p:cNvPr id="2" name="Picture 1" descr="Motiv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324" y="6363848"/>
            <a:ext cx="1375650" cy="435682"/>
          </a:xfrm>
          <a:prstGeom prst="rect">
            <a:avLst/>
          </a:prstGeom>
        </p:spPr>
      </p:pic>
      <p:pic>
        <p:nvPicPr>
          <p:cNvPr id="5" name="Picture 4" descr="T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842" y="6324600"/>
            <a:ext cx="1430182" cy="458348"/>
          </a:xfrm>
          <a:prstGeom prst="rect">
            <a:avLst/>
          </a:prstGeom>
        </p:spPr>
      </p:pic>
      <p:pic>
        <p:nvPicPr>
          <p:cNvPr id="6" name="Picture 5" descr="$600Bur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5740" y="1828800"/>
            <a:ext cx="1252060" cy="1270720"/>
          </a:xfrm>
          <a:prstGeom prst="rect">
            <a:avLst/>
          </a:prstGeom>
        </p:spPr>
      </p:pic>
    </p:spTree>
    <p:extLst>
      <p:ext uri="{BB962C8B-B14F-4D97-AF65-F5344CB8AC3E}">
        <p14:creationId xmlns:p14="http://schemas.microsoft.com/office/powerpoint/2010/main" val="213243436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5" name="Line 15"/>
          <p:cNvSpPr>
            <a:spLocks noChangeShapeType="1"/>
          </p:cNvSpPr>
          <p:nvPr/>
        </p:nvSpPr>
        <p:spPr bwMode="auto">
          <a:xfrm>
            <a:off x="4648200" y="4947168"/>
            <a:ext cx="1" cy="1175657"/>
          </a:xfrm>
          <a:prstGeom prst="line">
            <a:avLst/>
          </a:prstGeom>
          <a:noFill/>
          <a:ln w="69850">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FFFFFF"/>
              </a:solidFill>
              <a:latin typeface="Arial" charset="0"/>
            </a:endParaRPr>
          </a:p>
        </p:txBody>
      </p:sp>
      <p:pic>
        <p:nvPicPr>
          <p:cNvPr id="737292" name="Picture 12" descr="activate-t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794768"/>
            <a:ext cx="2405984" cy="155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293" name="Picture 13" descr="activate-s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2426" y="4837631"/>
            <a:ext cx="2438400" cy="15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283" name="Rectangle 3"/>
          <p:cNvSpPr>
            <a:spLocks noGrp="1" noChangeArrowheads="1"/>
          </p:cNvSpPr>
          <p:nvPr>
            <p:ph type="title"/>
          </p:nvPr>
        </p:nvSpPr>
        <p:spPr/>
        <p:txBody>
          <a:bodyPr/>
          <a:lstStyle/>
          <a:p>
            <a:pPr>
              <a:lnSpc>
                <a:spcPct val="90000"/>
              </a:lnSpc>
              <a:defRPr/>
            </a:pPr>
            <a:r>
              <a:rPr lang="en-US" dirty="0"/>
              <a:t>Activate</a:t>
            </a:r>
          </a:p>
        </p:txBody>
      </p:sp>
      <p:sp>
        <p:nvSpPr>
          <p:cNvPr id="737284" name="Rectangle 4"/>
          <p:cNvSpPr>
            <a:spLocks noChangeArrowheads="1"/>
          </p:cNvSpPr>
          <p:nvPr/>
        </p:nvSpPr>
        <p:spPr bwMode="auto">
          <a:xfrm>
            <a:off x="152400" y="16764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GB" sz="2800" dirty="0">
                <a:solidFill>
                  <a:schemeClr val="bg1"/>
                </a:solidFill>
              </a:rPr>
              <a:t>Personally sponsor and place one qualified Independent Distributor in your left organization</a:t>
            </a:r>
            <a:br>
              <a:rPr lang="en-GB" sz="2800" dirty="0">
                <a:solidFill>
                  <a:schemeClr val="bg1"/>
                </a:solidFill>
              </a:rPr>
            </a:br>
            <a:r>
              <a:rPr lang="en-GB" sz="2800" dirty="0">
                <a:solidFill>
                  <a:schemeClr val="bg1"/>
                </a:solidFill>
              </a:rPr>
              <a:t>and one qualified Independent Distributor in your right organization</a:t>
            </a:r>
          </a:p>
        </p:txBody>
      </p:sp>
      <p:pic>
        <p:nvPicPr>
          <p:cNvPr id="737291" name="Picture 11" descr="activate-yo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0226" y="3270769"/>
            <a:ext cx="3024288" cy="144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7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283"/>
                                        </p:tgtEl>
                                        <p:attrNameLst>
                                          <p:attrName>style.visibility</p:attrName>
                                        </p:attrNameLst>
                                      </p:cBhvr>
                                      <p:to>
                                        <p:strVal val="visible"/>
                                      </p:to>
                                    </p:set>
                                    <p:animEffect transition="in" filter="fade">
                                      <p:cBhvr>
                                        <p:cTn id="7" dur="500"/>
                                        <p:tgtEl>
                                          <p:spTgt spid="73728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37284"/>
                                        </p:tgtEl>
                                        <p:attrNameLst>
                                          <p:attrName>style.visibility</p:attrName>
                                        </p:attrNameLst>
                                      </p:cBhvr>
                                      <p:to>
                                        <p:strVal val="visible"/>
                                      </p:to>
                                    </p:set>
                                    <p:animEffect transition="in" filter="fade">
                                      <p:cBhvr>
                                        <p:cTn id="11" dur="500"/>
                                        <p:tgtEl>
                                          <p:spTgt spid="7372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737291"/>
                                        </p:tgtEl>
                                        <p:attrNameLst>
                                          <p:attrName>style.visibility</p:attrName>
                                        </p:attrNameLst>
                                      </p:cBhvr>
                                      <p:to>
                                        <p:strVal val="visible"/>
                                      </p:to>
                                    </p:set>
                                    <p:animEffect transition="in" filter="fade">
                                      <p:cBhvr>
                                        <p:cTn id="16" dur="500"/>
                                        <p:tgtEl>
                                          <p:spTgt spid="737291"/>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737292"/>
                                        </p:tgtEl>
                                        <p:attrNameLst>
                                          <p:attrName>style.visibility</p:attrName>
                                        </p:attrNameLst>
                                      </p:cBhvr>
                                      <p:to>
                                        <p:strVal val="visible"/>
                                      </p:to>
                                    </p:set>
                                    <p:animEffect transition="in" filter="fade">
                                      <p:cBhvr>
                                        <p:cTn id="20" dur="500"/>
                                        <p:tgtEl>
                                          <p:spTgt spid="737292"/>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737293"/>
                                        </p:tgtEl>
                                        <p:attrNameLst>
                                          <p:attrName>style.visibility</p:attrName>
                                        </p:attrNameLst>
                                      </p:cBhvr>
                                      <p:to>
                                        <p:strVal val="visible"/>
                                      </p:to>
                                    </p:set>
                                    <p:animEffect transition="in" filter="fade">
                                      <p:cBhvr>
                                        <p:cTn id="24" dur="500"/>
                                        <p:tgtEl>
                                          <p:spTgt spid="737293"/>
                                        </p:tgtEl>
                                      </p:cBhvr>
                                    </p:animEffec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37295"/>
                                        </p:tgtEl>
                                        <p:attrNameLst>
                                          <p:attrName>style.visibility</p:attrName>
                                        </p:attrNameLst>
                                      </p:cBhvr>
                                      <p:to>
                                        <p:strVal val="visible"/>
                                      </p:to>
                                    </p:set>
                                    <p:animEffect transition="in" filter="fade">
                                      <p:cBhvr>
                                        <p:cTn id="28" dur="500"/>
                                        <p:tgtEl>
                                          <p:spTgt spid="737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5" grpId="0" animBg="1"/>
      <p:bldP spid="7372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95" name="Picture 27" descr="teach-softwareSearch2"/>
          <p:cNvPicPr>
            <a:picLocks noChangeAspect="1" noChangeArrowheads="1"/>
          </p:cNvPicPr>
          <p:nvPr/>
        </p:nvPicPr>
        <p:blipFill>
          <a:blip r:embed="rId3" cstate="print"/>
          <a:srcRect/>
          <a:stretch>
            <a:fillRect/>
          </a:stretch>
        </p:blipFill>
        <p:spPr bwMode="auto">
          <a:xfrm>
            <a:off x="685800" y="990600"/>
            <a:ext cx="8153400" cy="5691188"/>
          </a:xfrm>
          <a:prstGeom prst="rect">
            <a:avLst/>
          </a:prstGeom>
          <a:noFill/>
          <a:ln w="9525">
            <a:noFill/>
            <a:miter lim="800000"/>
            <a:headEnd/>
            <a:tailEnd/>
          </a:ln>
        </p:spPr>
      </p:pic>
      <p:sp>
        <p:nvSpPr>
          <p:cNvPr id="802818" name="Line 2"/>
          <p:cNvSpPr>
            <a:spLocks noChangeShapeType="1"/>
          </p:cNvSpPr>
          <p:nvPr/>
        </p:nvSpPr>
        <p:spPr bwMode="auto">
          <a:xfrm>
            <a:off x="4578350" y="1905000"/>
            <a:ext cx="0" cy="3124200"/>
          </a:xfrm>
          <a:prstGeom prst="line">
            <a:avLst/>
          </a:prstGeom>
          <a:noFill/>
          <a:ln w="69850">
            <a:solidFill>
              <a:schemeClr val="hlink"/>
            </a:solidFill>
            <a:prstDash val="sysDot"/>
            <a:round/>
            <a:headEnd/>
            <a:tailEnd type="triangle" w="med" len="med"/>
          </a:ln>
        </p:spPr>
        <p:txBody>
          <a:bodyPr wrap="none" anchor="ctr"/>
          <a:lstStyle/>
          <a:p>
            <a:pPr eaLnBrk="0" hangingPunct="0"/>
            <a:endParaRPr lang="en-US" sz="2400" dirty="0" smtClean="0">
              <a:solidFill>
                <a:srgbClr val="FFFFFF"/>
              </a:solidFill>
              <a:latin typeface="Arial" charset="0"/>
            </a:endParaRPr>
          </a:p>
        </p:txBody>
      </p:sp>
      <p:pic>
        <p:nvPicPr>
          <p:cNvPr id="802842" name="Picture 26" descr="commissions-BDCs"/>
          <p:cNvPicPr>
            <a:picLocks noChangeAspect="1" noChangeArrowheads="1"/>
          </p:cNvPicPr>
          <p:nvPr/>
        </p:nvPicPr>
        <p:blipFill>
          <a:blip r:embed="rId4" cstate="print"/>
          <a:srcRect/>
          <a:stretch>
            <a:fillRect/>
          </a:stretch>
        </p:blipFill>
        <p:spPr bwMode="auto">
          <a:xfrm>
            <a:off x="117475" y="1041400"/>
            <a:ext cx="8877300" cy="3644900"/>
          </a:xfrm>
          <a:prstGeom prst="rect">
            <a:avLst/>
          </a:prstGeom>
          <a:noFill/>
          <a:ln w="9525">
            <a:noFill/>
            <a:miter lim="800000"/>
            <a:headEnd/>
            <a:tailEnd/>
          </a:ln>
        </p:spPr>
      </p:pic>
      <p:sp>
        <p:nvSpPr>
          <p:cNvPr id="66565" name="Rectangle 4"/>
          <p:cNvSpPr>
            <a:spLocks noGrp="1" noChangeArrowheads="1"/>
          </p:cNvSpPr>
          <p:nvPr>
            <p:ph type="title" idx="4294967295"/>
          </p:nvPr>
        </p:nvSpPr>
        <p:spPr>
          <a:xfrm>
            <a:off x="322263" y="228600"/>
            <a:ext cx="8821737" cy="758825"/>
          </a:xfrm>
        </p:spPr>
        <p:txBody>
          <a:bodyPr>
            <a:normAutofit/>
          </a:bodyPr>
          <a:lstStyle/>
          <a:p>
            <a:pPr>
              <a:lnSpc>
                <a:spcPct val="90000"/>
              </a:lnSpc>
              <a:defRPr/>
            </a:pPr>
            <a:r>
              <a:rPr lang="en-US" dirty="0"/>
              <a:t>How Commissions Are Earned</a:t>
            </a:r>
          </a:p>
        </p:txBody>
      </p:sp>
      <p:pic>
        <p:nvPicPr>
          <p:cNvPr id="802825" name="Picture 9" descr="commissions-IBV YOU BDC"/>
          <p:cNvPicPr>
            <a:picLocks noChangeAspect="1" noChangeArrowheads="1"/>
          </p:cNvPicPr>
          <p:nvPr/>
        </p:nvPicPr>
        <p:blipFill>
          <a:blip r:embed="rId5" cstate="print"/>
          <a:srcRect/>
          <a:stretch>
            <a:fillRect/>
          </a:stretch>
        </p:blipFill>
        <p:spPr bwMode="auto">
          <a:xfrm>
            <a:off x="3371850" y="1993900"/>
            <a:ext cx="2608263" cy="315913"/>
          </a:xfrm>
          <a:prstGeom prst="rect">
            <a:avLst/>
          </a:prstGeom>
          <a:noFill/>
          <a:ln w="9525">
            <a:noFill/>
            <a:miter lim="800000"/>
            <a:headEnd/>
            <a:tailEnd/>
          </a:ln>
        </p:spPr>
      </p:pic>
      <p:pic>
        <p:nvPicPr>
          <p:cNvPr id="802826" name="Picture 10" descr="commissions-IBV YOU BDC"/>
          <p:cNvPicPr>
            <a:picLocks noChangeAspect="1" noChangeArrowheads="1"/>
          </p:cNvPicPr>
          <p:nvPr/>
        </p:nvPicPr>
        <p:blipFill>
          <a:blip r:embed="rId5" cstate="print"/>
          <a:srcRect/>
          <a:stretch>
            <a:fillRect/>
          </a:stretch>
        </p:blipFill>
        <p:spPr bwMode="auto">
          <a:xfrm>
            <a:off x="3371850" y="1774825"/>
            <a:ext cx="2608263" cy="315913"/>
          </a:xfrm>
          <a:prstGeom prst="rect">
            <a:avLst/>
          </a:prstGeom>
          <a:noFill/>
          <a:ln w="9525">
            <a:noFill/>
            <a:miter lim="800000"/>
            <a:headEnd/>
            <a:tailEnd/>
          </a:ln>
        </p:spPr>
      </p:pic>
      <p:pic>
        <p:nvPicPr>
          <p:cNvPr id="802827" name="Picture 11" descr="commissions-IBV YOU BDC"/>
          <p:cNvPicPr>
            <a:picLocks noChangeAspect="1" noChangeArrowheads="1"/>
          </p:cNvPicPr>
          <p:nvPr/>
        </p:nvPicPr>
        <p:blipFill>
          <a:blip r:embed="rId5" cstate="print"/>
          <a:srcRect/>
          <a:stretch>
            <a:fillRect/>
          </a:stretch>
        </p:blipFill>
        <p:spPr bwMode="auto">
          <a:xfrm>
            <a:off x="3371850" y="1565275"/>
            <a:ext cx="2608263" cy="315913"/>
          </a:xfrm>
          <a:prstGeom prst="rect">
            <a:avLst/>
          </a:prstGeom>
          <a:noFill/>
          <a:ln w="9525">
            <a:noFill/>
            <a:miter lim="800000"/>
            <a:headEnd/>
            <a:tailEnd/>
          </a:ln>
        </p:spPr>
      </p:pic>
      <p:pic>
        <p:nvPicPr>
          <p:cNvPr id="802828" name="Picture 12" descr="commissions-IBV YOU BDC"/>
          <p:cNvPicPr>
            <a:picLocks noChangeAspect="1" noChangeArrowheads="1"/>
          </p:cNvPicPr>
          <p:nvPr/>
        </p:nvPicPr>
        <p:blipFill>
          <a:blip r:embed="rId5" cstate="print"/>
          <a:srcRect/>
          <a:stretch>
            <a:fillRect/>
          </a:stretch>
        </p:blipFill>
        <p:spPr bwMode="auto">
          <a:xfrm>
            <a:off x="3371850" y="1354138"/>
            <a:ext cx="2608263" cy="315912"/>
          </a:xfrm>
          <a:prstGeom prst="rect">
            <a:avLst/>
          </a:prstGeom>
          <a:noFill/>
          <a:ln w="9525">
            <a:noFill/>
            <a:miter lim="800000"/>
            <a:headEnd/>
            <a:tailEnd/>
          </a:ln>
        </p:spPr>
      </p:pic>
      <p:pic>
        <p:nvPicPr>
          <p:cNvPr id="802829" name="Picture 13" descr="commissions-BV YOU BDC"/>
          <p:cNvPicPr>
            <a:picLocks noChangeAspect="1" noChangeArrowheads="1"/>
          </p:cNvPicPr>
          <p:nvPr/>
        </p:nvPicPr>
        <p:blipFill>
          <a:blip r:embed="rId6" cstate="print"/>
          <a:srcRect/>
          <a:stretch>
            <a:fillRect/>
          </a:stretch>
        </p:blipFill>
        <p:spPr bwMode="auto">
          <a:xfrm>
            <a:off x="3765550" y="2006600"/>
            <a:ext cx="1852613" cy="279400"/>
          </a:xfrm>
          <a:prstGeom prst="rect">
            <a:avLst/>
          </a:prstGeom>
          <a:noFill/>
          <a:ln w="9525">
            <a:noFill/>
            <a:miter lim="800000"/>
            <a:headEnd/>
            <a:tailEnd/>
          </a:ln>
        </p:spPr>
      </p:pic>
      <p:pic>
        <p:nvPicPr>
          <p:cNvPr id="802830" name="Picture 14" descr="commissions-BV YOU BDC"/>
          <p:cNvPicPr>
            <a:picLocks noChangeAspect="1" noChangeArrowheads="1"/>
          </p:cNvPicPr>
          <p:nvPr/>
        </p:nvPicPr>
        <p:blipFill>
          <a:blip r:embed="rId6" cstate="print"/>
          <a:srcRect/>
          <a:stretch>
            <a:fillRect/>
          </a:stretch>
        </p:blipFill>
        <p:spPr bwMode="auto">
          <a:xfrm>
            <a:off x="3765550" y="1784350"/>
            <a:ext cx="1852613" cy="279400"/>
          </a:xfrm>
          <a:prstGeom prst="rect">
            <a:avLst/>
          </a:prstGeom>
          <a:noFill/>
          <a:ln w="9525">
            <a:noFill/>
            <a:miter lim="800000"/>
            <a:headEnd/>
            <a:tailEnd/>
          </a:ln>
        </p:spPr>
      </p:pic>
      <p:pic>
        <p:nvPicPr>
          <p:cNvPr id="802831" name="Picture 15" descr="commissions-BV YOU BDC"/>
          <p:cNvPicPr>
            <a:picLocks noChangeAspect="1" noChangeArrowheads="1"/>
          </p:cNvPicPr>
          <p:nvPr/>
        </p:nvPicPr>
        <p:blipFill>
          <a:blip r:embed="rId6" cstate="print"/>
          <a:srcRect/>
          <a:stretch>
            <a:fillRect/>
          </a:stretch>
        </p:blipFill>
        <p:spPr bwMode="auto">
          <a:xfrm>
            <a:off x="3765550" y="1571625"/>
            <a:ext cx="1852613" cy="279400"/>
          </a:xfrm>
          <a:prstGeom prst="rect">
            <a:avLst/>
          </a:prstGeom>
          <a:noFill/>
          <a:ln w="9525">
            <a:noFill/>
            <a:miter lim="800000"/>
            <a:headEnd/>
            <a:tailEnd/>
          </a:ln>
        </p:spPr>
      </p:pic>
      <p:pic>
        <p:nvPicPr>
          <p:cNvPr id="802832" name="Picture 16" descr="commissions-BV YOU BDC"/>
          <p:cNvPicPr>
            <a:picLocks noChangeAspect="1" noChangeArrowheads="1"/>
          </p:cNvPicPr>
          <p:nvPr/>
        </p:nvPicPr>
        <p:blipFill>
          <a:blip r:embed="rId6" cstate="print"/>
          <a:srcRect/>
          <a:stretch>
            <a:fillRect/>
          </a:stretch>
        </p:blipFill>
        <p:spPr bwMode="auto">
          <a:xfrm>
            <a:off x="3765550" y="1371600"/>
            <a:ext cx="1852613" cy="279400"/>
          </a:xfrm>
          <a:prstGeom prst="rect">
            <a:avLst/>
          </a:prstGeom>
          <a:noFill/>
          <a:ln w="9525">
            <a:noFill/>
            <a:miter lim="800000"/>
            <a:headEnd/>
            <a:tailEnd/>
          </a:ln>
        </p:spPr>
      </p:pic>
      <p:pic>
        <p:nvPicPr>
          <p:cNvPr id="802833" name="Picture 17" descr="commissions-potential"/>
          <p:cNvPicPr>
            <a:picLocks noChangeAspect="1" noChangeArrowheads="1"/>
          </p:cNvPicPr>
          <p:nvPr/>
        </p:nvPicPr>
        <p:blipFill>
          <a:blip r:embed="rId7" cstate="print"/>
          <a:srcRect/>
          <a:stretch>
            <a:fillRect/>
          </a:stretch>
        </p:blipFill>
        <p:spPr bwMode="auto">
          <a:xfrm>
            <a:off x="3819525" y="2057400"/>
            <a:ext cx="1590675" cy="1547813"/>
          </a:xfrm>
          <a:prstGeom prst="rect">
            <a:avLst/>
          </a:prstGeom>
          <a:noFill/>
          <a:ln w="9525">
            <a:noFill/>
            <a:miter lim="800000"/>
            <a:headEnd/>
            <a:tailEnd/>
          </a:ln>
        </p:spPr>
      </p:pic>
      <p:pic>
        <p:nvPicPr>
          <p:cNvPr id="802836" name="Picture 20" descr="commissions-BV"/>
          <p:cNvPicPr>
            <a:picLocks noChangeAspect="1" noChangeArrowheads="1"/>
          </p:cNvPicPr>
          <p:nvPr/>
        </p:nvPicPr>
        <p:blipFill>
          <a:blip r:embed="rId8" cstate="print"/>
          <a:srcRect/>
          <a:stretch>
            <a:fillRect/>
          </a:stretch>
        </p:blipFill>
        <p:spPr bwMode="auto">
          <a:xfrm>
            <a:off x="173038" y="2595563"/>
            <a:ext cx="8731250" cy="2011362"/>
          </a:xfrm>
          <a:prstGeom prst="rect">
            <a:avLst/>
          </a:prstGeom>
          <a:noFill/>
          <a:ln w="9525">
            <a:noFill/>
            <a:miter lim="800000"/>
            <a:headEnd/>
            <a:tailEnd/>
          </a:ln>
        </p:spPr>
      </p:pic>
      <p:pic>
        <p:nvPicPr>
          <p:cNvPr id="802837" name="Picture 21" descr="commissions-IBV"/>
          <p:cNvPicPr>
            <a:picLocks noChangeAspect="1" noChangeArrowheads="1"/>
          </p:cNvPicPr>
          <p:nvPr/>
        </p:nvPicPr>
        <p:blipFill>
          <a:blip r:embed="rId9" cstate="print"/>
          <a:srcRect/>
          <a:stretch>
            <a:fillRect/>
          </a:stretch>
        </p:blipFill>
        <p:spPr bwMode="auto">
          <a:xfrm>
            <a:off x="173038" y="2590800"/>
            <a:ext cx="8731250" cy="2011363"/>
          </a:xfrm>
          <a:prstGeom prst="rect">
            <a:avLst/>
          </a:prstGeom>
          <a:noFill/>
          <a:ln w="9525">
            <a:noFill/>
            <a:miter lim="800000"/>
            <a:headEnd/>
            <a:tailEnd/>
          </a:ln>
        </p:spPr>
      </p:pic>
      <p:sp>
        <p:nvSpPr>
          <p:cNvPr id="2" name="Rectangle 22"/>
          <p:cNvSpPr>
            <a:spLocks noChangeArrowheads="1"/>
          </p:cNvSpPr>
          <p:nvPr/>
        </p:nvSpPr>
        <p:spPr bwMode="auto">
          <a:xfrm>
            <a:off x="2667000" y="2057400"/>
            <a:ext cx="762000" cy="198438"/>
          </a:xfrm>
          <a:prstGeom prst="rect">
            <a:avLst/>
          </a:prstGeom>
          <a:noFill/>
          <a:ln w="9525">
            <a:noFill/>
            <a:miter lim="800000"/>
            <a:headEnd/>
            <a:tailEnd/>
          </a:ln>
        </p:spPr>
        <p:txBody>
          <a:bodyPr>
            <a:spAutoFit/>
          </a:bodyPr>
          <a:lstStyle/>
          <a:p>
            <a:pPr algn="r" eaLnBrk="0" hangingPunct="0">
              <a:lnSpc>
                <a:spcPct val="50000"/>
              </a:lnSpc>
            </a:pPr>
            <a:r>
              <a:rPr lang="en-US" sz="1400" b="1" dirty="0" smtClean="0">
                <a:solidFill>
                  <a:srgbClr val="FBCF1A"/>
                </a:solidFill>
                <a:latin typeface="Arial" charset="0"/>
              </a:rPr>
              <a:t>1,200</a:t>
            </a:r>
          </a:p>
        </p:txBody>
      </p:sp>
      <p:sp>
        <p:nvSpPr>
          <p:cNvPr id="3" name="Rectangle 22"/>
          <p:cNvSpPr>
            <a:spLocks noChangeArrowheads="1"/>
          </p:cNvSpPr>
          <p:nvPr/>
        </p:nvSpPr>
        <p:spPr bwMode="auto">
          <a:xfrm>
            <a:off x="2667000" y="1828800"/>
            <a:ext cx="762000" cy="198438"/>
          </a:xfrm>
          <a:prstGeom prst="rect">
            <a:avLst/>
          </a:prstGeom>
          <a:noFill/>
          <a:ln w="9525">
            <a:noFill/>
            <a:miter lim="800000"/>
            <a:headEnd/>
            <a:tailEnd/>
          </a:ln>
        </p:spPr>
        <p:txBody>
          <a:bodyPr>
            <a:spAutoFit/>
          </a:bodyPr>
          <a:lstStyle/>
          <a:p>
            <a:pPr algn="r" eaLnBrk="0" hangingPunct="0">
              <a:lnSpc>
                <a:spcPct val="50000"/>
              </a:lnSpc>
            </a:pPr>
            <a:r>
              <a:rPr lang="en-US" sz="1400" b="1" dirty="0" smtClean="0">
                <a:solidFill>
                  <a:srgbClr val="FBCF1A"/>
                </a:solidFill>
                <a:latin typeface="Arial" charset="0"/>
              </a:rPr>
              <a:t>2,400</a:t>
            </a:r>
          </a:p>
        </p:txBody>
      </p:sp>
      <p:sp>
        <p:nvSpPr>
          <p:cNvPr id="4" name="Rectangle 22"/>
          <p:cNvSpPr>
            <a:spLocks noChangeArrowheads="1"/>
          </p:cNvSpPr>
          <p:nvPr/>
        </p:nvSpPr>
        <p:spPr bwMode="auto">
          <a:xfrm>
            <a:off x="2667000" y="1600200"/>
            <a:ext cx="762000" cy="198438"/>
          </a:xfrm>
          <a:prstGeom prst="rect">
            <a:avLst/>
          </a:prstGeom>
          <a:noFill/>
          <a:ln w="9525">
            <a:noFill/>
            <a:miter lim="800000"/>
            <a:headEnd/>
            <a:tailEnd/>
          </a:ln>
        </p:spPr>
        <p:txBody>
          <a:bodyPr>
            <a:spAutoFit/>
          </a:bodyPr>
          <a:lstStyle/>
          <a:p>
            <a:pPr algn="r" eaLnBrk="0" hangingPunct="0">
              <a:lnSpc>
                <a:spcPct val="50000"/>
              </a:lnSpc>
            </a:pPr>
            <a:r>
              <a:rPr lang="en-US" sz="1400" b="1" dirty="0" smtClean="0">
                <a:solidFill>
                  <a:srgbClr val="FBCF1A"/>
                </a:solidFill>
                <a:latin typeface="Arial" charset="0"/>
              </a:rPr>
              <a:t>3,600</a:t>
            </a:r>
          </a:p>
        </p:txBody>
      </p:sp>
      <p:sp>
        <p:nvSpPr>
          <p:cNvPr id="5" name="Rectangle 22"/>
          <p:cNvSpPr>
            <a:spLocks noChangeArrowheads="1"/>
          </p:cNvSpPr>
          <p:nvPr/>
        </p:nvSpPr>
        <p:spPr bwMode="auto">
          <a:xfrm>
            <a:off x="2667000" y="1371600"/>
            <a:ext cx="762000" cy="198438"/>
          </a:xfrm>
          <a:prstGeom prst="rect">
            <a:avLst/>
          </a:prstGeom>
          <a:noFill/>
          <a:ln w="9525">
            <a:noFill/>
            <a:miter lim="800000"/>
            <a:headEnd/>
            <a:tailEnd/>
          </a:ln>
        </p:spPr>
        <p:txBody>
          <a:bodyPr>
            <a:spAutoFit/>
          </a:bodyPr>
          <a:lstStyle/>
          <a:p>
            <a:pPr algn="r" eaLnBrk="0" hangingPunct="0">
              <a:lnSpc>
                <a:spcPct val="50000"/>
              </a:lnSpc>
            </a:pPr>
            <a:r>
              <a:rPr lang="en-US" sz="1400" b="1" dirty="0" smtClean="0">
                <a:solidFill>
                  <a:srgbClr val="FBCF1A"/>
                </a:solidFill>
                <a:latin typeface="Arial" charset="0"/>
              </a:rPr>
              <a:t>5,000</a:t>
            </a:r>
          </a:p>
        </p:txBody>
      </p:sp>
      <p:sp>
        <p:nvSpPr>
          <p:cNvPr id="6" name="Rectangle 22"/>
          <p:cNvSpPr>
            <a:spLocks noChangeArrowheads="1"/>
          </p:cNvSpPr>
          <p:nvPr/>
        </p:nvSpPr>
        <p:spPr bwMode="auto">
          <a:xfrm>
            <a:off x="6049963" y="2087563"/>
            <a:ext cx="762000" cy="198437"/>
          </a:xfrm>
          <a:prstGeom prst="rect">
            <a:avLst/>
          </a:prstGeom>
          <a:noFill/>
          <a:ln w="9525">
            <a:noFill/>
            <a:miter lim="800000"/>
            <a:headEnd/>
            <a:tailEnd/>
          </a:ln>
        </p:spPr>
        <p:txBody>
          <a:bodyPr>
            <a:spAutoFit/>
          </a:bodyPr>
          <a:lstStyle/>
          <a:p>
            <a:pPr eaLnBrk="0" hangingPunct="0">
              <a:lnSpc>
                <a:spcPct val="50000"/>
              </a:lnSpc>
            </a:pPr>
            <a:r>
              <a:rPr lang="en-US" sz="1400" b="1" dirty="0" smtClean="0">
                <a:solidFill>
                  <a:srgbClr val="FBCF1A"/>
                </a:solidFill>
                <a:latin typeface="Arial" charset="0"/>
              </a:rPr>
              <a:t>1,200</a:t>
            </a:r>
          </a:p>
        </p:txBody>
      </p:sp>
      <p:sp>
        <p:nvSpPr>
          <p:cNvPr id="7" name="Rectangle 22"/>
          <p:cNvSpPr>
            <a:spLocks noChangeArrowheads="1"/>
          </p:cNvSpPr>
          <p:nvPr/>
        </p:nvSpPr>
        <p:spPr bwMode="auto">
          <a:xfrm>
            <a:off x="6049963" y="1858963"/>
            <a:ext cx="762000" cy="198437"/>
          </a:xfrm>
          <a:prstGeom prst="rect">
            <a:avLst/>
          </a:prstGeom>
          <a:noFill/>
          <a:ln w="9525">
            <a:noFill/>
            <a:miter lim="800000"/>
            <a:headEnd/>
            <a:tailEnd/>
          </a:ln>
        </p:spPr>
        <p:txBody>
          <a:bodyPr>
            <a:spAutoFit/>
          </a:bodyPr>
          <a:lstStyle/>
          <a:p>
            <a:pPr eaLnBrk="0" hangingPunct="0">
              <a:lnSpc>
                <a:spcPct val="50000"/>
              </a:lnSpc>
            </a:pPr>
            <a:r>
              <a:rPr lang="en-US" sz="1400" b="1" dirty="0" smtClean="0">
                <a:solidFill>
                  <a:srgbClr val="FBCF1A"/>
                </a:solidFill>
                <a:latin typeface="Arial" charset="0"/>
              </a:rPr>
              <a:t>2,400</a:t>
            </a:r>
          </a:p>
        </p:txBody>
      </p:sp>
      <p:sp>
        <p:nvSpPr>
          <p:cNvPr id="8" name="Rectangle 22"/>
          <p:cNvSpPr>
            <a:spLocks noChangeArrowheads="1"/>
          </p:cNvSpPr>
          <p:nvPr/>
        </p:nvSpPr>
        <p:spPr bwMode="auto">
          <a:xfrm>
            <a:off x="6049963" y="1630363"/>
            <a:ext cx="762000" cy="198437"/>
          </a:xfrm>
          <a:prstGeom prst="rect">
            <a:avLst/>
          </a:prstGeom>
          <a:noFill/>
          <a:ln w="9525">
            <a:noFill/>
            <a:miter lim="800000"/>
            <a:headEnd/>
            <a:tailEnd/>
          </a:ln>
        </p:spPr>
        <p:txBody>
          <a:bodyPr>
            <a:spAutoFit/>
          </a:bodyPr>
          <a:lstStyle/>
          <a:p>
            <a:pPr eaLnBrk="0" hangingPunct="0">
              <a:lnSpc>
                <a:spcPct val="50000"/>
              </a:lnSpc>
            </a:pPr>
            <a:r>
              <a:rPr lang="en-US" sz="1400" b="1" dirty="0" smtClean="0">
                <a:solidFill>
                  <a:srgbClr val="FBCF1A"/>
                </a:solidFill>
                <a:latin typeface="Arial" charset="0"/>
              </a:rPr>
              <a:t>3,600</a:t>
            </a:r>
          </a:p>
        </p:txBody>
      </p:sp>
      <p:sp>
        <p:nvSpPr>
          <p:cNvPr id="9" name="Rectangle 22"/>
          <p:cNvSpPr>
            <a:spLocks noChangeArrowheads="1"/>
          </p:cNvSpPr>
          <p:nvPr/>
        </p:nvSpPr>
        <p:spPr bwMode="auto">
          <a:xfrm>
            <a:off x="6049963" y="1401763"/>
            <a:ext cx="762000" cy="198437"/>
          </a:xfrm>
          <a:prstGeom prst="rect">
            <a:avLst/>
          </a:prstGeom>
          <a:noFill/>
          <a:ln w="9525">
            <a:noFill/>
            <a:miter lim="800000"/>
            <a:headEnd/>
            <a:tailEnd/>
          </a:ln>
        </p:spPr>
        <p:txBody>
          <a:bodyPr>
            <a:spAutoFit/>
          </a:bodyPr>
          <a:lstStyle/>
          <a:p>
            <a:pPr eaLnBrk="0" hangingPunct="0">
              <a:lnSpc>
                <a:spcPct val="50000"/>
              </a:lnSpc>
            </a:pPr>
            <a:r>
              <a:rPr lang="en-US" sz="1400" b="1" dirty="0" smtClean="0">
                <a:solidFill>
                  <a:srgbClr val="FBCF1A"/>
                </a:solidFill>
                <a:latin typeface="Arial" charset="0"/>
              </a:rPr>
              <a:t>5,000</a:t>
            </a:r>
          </a:p>
        </p:txBody>
      </p:sp>
      <p:sp>
        <p:nvSpPr>
          <p:cNvPr id="800790" name="Rectangle 22"/>
          <p:cNvSpPr>
            <a:spLocks noChangeArrowheads="1"/>
          </p:cNvSpPr>
          <p:nvPr/>
        </p:nvSpPr>
        <p:spPr bwMode="auto">
          <a:xfrm>
            <a:off x="1524000" y="1354138"/>
            <a:ext cx="1143000" cy="652462"/>
          </a:xfrm>
          <a:prstGeom prst="rect">
            <a:avLst/>
          </a:prstGeom>
          <a:noFill/>
          <a:ln w="9525">
            <a:noFill/>
            <a:miter lim="800000"/>
            <a:headEnd/>
            <a:tailEnd/>
          </a:ln>
        </p:spPr>
        <p:txBody>
          <a:bodyPr anchor="ctr"/>
          <a:lstStyle/>
          <a:p>
            <a:pPr algn="ctr" eaLnBrk="0" hangingPunct="0"/>
            <a:r>
              <a:rPr lang="en-GB" sz="1600" b="1" dirty="0" smtClean="0">
                <a:solidFill>
                  <a:srgbClr val="003366"/>
                </a:solidFill>
                <a:latin typeface="Trebuchet MS" charset="0"/>
              </a:rPr>
              <a:t>System Search</a:t>
            </a:r>
          </a:p>
        </p:txBody>
      </p:sp>
      <p:sp>
        <p:nvSpPr>
          <p:cNvPr id="35" name="Rectangle 23"/>
          <p:cNvSpPr>
            <a:spLocks noChangeArrowheads="1"/>
          </p:cNvSpPr>
          <p:nvPr/>
        </p:nvSpPr>
        <p:spPr bwMode="auto">
          <a:xfrm>
            <a:off x="76200" y="5779185"/>
            <a:ext cx="8970962" cy="338554"/>
          </a:xfrm>
          <a:prstGeom prst="rect">
            <a:avLst/>
          </a:prstGeom>
          <a:noFill/>
          <a:ln w="9525">
            <a:noFill/>
            <a:miter lim="800000"/>
            <a:headEnd/>
            <a:tailEnd/>
          </a:ln>
        </p:spPr>
        <p:txBody>
          <a:bodyPr wrap="square" anchor="ctr">
            <a:spAutoFit/>
          </a:bodyPr>
          <a:lstStyle/>
          <a:p>
            <a:pPr algn="ctr" eaLnBrk="0" hangingPunct="0"/>
            <a:r>
              <a:rPr lang="en-US" sz="1600" b="1" dirty="0">
                <a:solidFill>
                  <a:schemeClr val="bg1"/>
                </a:solidFill>
              </a:rPr>
              <a:t>2,400 total BV from your left and right = $300  |  2,400 total IBV from your left and right = $300</a:t>
            </a:r>
          </a:p>
        </p:txBody>
      </p:sp>
      <p:sp>
        <p:nvSpPr>
          <p:cNvPr id="36" name="Rectangle 24"/>
          <p:cNvSpPr>
            <a:spLocks noChangeArrowheads="1"/>
          </p:cNvSpPr>
          <p:nvPr/>
        </p:nvSpPr>
        <p:spPr bwMode="auto">
          <a:xfrm>
            <a:off x="76200" y="6077635"/>
            <a:ext cx="8970962" cy="338554"/>
          </a:xfrm>
          <a:prstGeom prst="rect">
            <a:avLst/>
          </a:prstGeom>
          <a:noFill/>
          <a:ln w="9525">
            <a:noFill/>
            <a:miter lim="800000"/>
            <a:headEnd/>
            <a:tailEnd/>
          </a:ln>
        </p:spPr>
        <p:txBody>
          <a:bodyPr wrap="square" anchor="ctr">
            <a:spAutoFit/>
          </a:bodyPr>
          <a:lstStyle/>
          <a:p>
            <a:pPr algn="ctr" eaLnBrk="0" hangingPunct="0"/>
            <a:r>
              <a:rPr lang="en-US" sz="1600" b="1" dirty="0">
                <a:solidFill>
                  <a:schemeClr val="bg1"/>
                </a:solidFill>
              </a:rPr>
              <a:t>3,600 total BV from your left and right = $300  |  3,600 total IBV from your left and right = $300</a:t>
            </a:r>
          </a:p>
        </p:txBody>
      </p:sp>
      <p:sp>
        <p:nvSpPr>
          <p:cNvPr id="37" name="Rectangle 25"/>
          <p:cNvSpPr>
            <a:spLocks noChangeArrowheads="1"/>
          </p:cNvSpPr>
          <p:nvPr/>
        </p:nvSpPr>
        <p:spPr bwMode="auto">
          <a:xfrm>
            <a:off x="76200" y="6382435"/>
            <a:ext cx="8970962" cy="338554"/>
          </a:xfrm>
          <a:prstGeom prst="rect">
            <a:avLst/>
          </a:prstGeom>
          <a:noFill/>
          <a:ln w="9525">
            <a:noFill/>
            <a:miter lim="800000"/>
            <a:headEnd/>
            <a:tailEnd/>
          </a:ln>
        </p:spPr>
        <p:txBody>
          <a:bodyPr wrap="square" anchor="ctr">
            <a:spAutoFit/>
          </a:bodyPr>
          <a:lstStyle/>
          <a:p>
            <a:pPr algn="ctr" eaLnBrk="0" hangingPunct="0"/>
            <a:r>
              <a:rPr lang="en-US" sz="1600" b="1" dirty="0">
                <a:solidFill>
                  <a:schemeClr val="bg1"/>
                </a:solidFill>
              </a:rPr>
              <a:t>5,000 total BV from your left and right = $600  |  5,000 total IBV from your left and right = $600</a:t>
            </a:r>
          </a:p>
        </p:txBody>
      </p:sp>
      <p:sp>
        <p:nvSpPr>
          <p:cNvPr id="38" name="Rectangle 23"/>
          <p:cNvSpPr>
            <a:spLocks noChangeArrowheads="1"/>
          </p:cNvSpPr>
          <p:nvPr/>
        </p:nvSpPr>
        <p:spPr bwMode="auto">
          <a:xfrm>
            <a:off x="111505" y="5492342"/>
            <a:ext cx="8935655" cy="338554"/>
          </a:xfrm>
          <a:prstGeom prst="rect">
            <a:avLst/>
          </a:prstGeom>
          <a:noFill/>
          <a:ln w="9525">
            <a:noFill/>
            <a:miter lim="800000"/>
            <a:headEnd/>
            <a:tailEnd/>
          </a:ln>
        </p:spPr>
        <p:txBody>
          <a:bodyPr wrap="square" anchor="ctr">
            <a:spAutoFit/>
          </a:bodyPr>
          <a:lstStyle/>
          <a:p>
            <a:pPr algn="ctr" eaLnBrk="0" hangingPunct="0"/>
            <a:r>
              <a:rPr lang="en-US" sz="1600" b="1" dirty="0" smtClean="0">
                <a:solidFill>
                  <a:schemeClr val="bg1"/>
                </a:solidFill>
              </a:rPr>
              <a:t>1,200 </a:t>
            </a:r>
            <a:r>
              <a:rPr lang="en-US" sz="1600" b="1" dirty="0">
                <a:solidFill>
                  <a:schemeClr val="bg1"/>
                </a:solidFill>
              </a:rPr>
              <a:t>total BV from your left and right = $300  |  </a:t>
            </a:r>
            <a:r>
              <a:rPr lang="en-US" sz="1600" b="1" dirty="0" smtClean="0">
                <a:solidFill>
                  <a:schemeClr val="bg1"/>
                </a:solidFill>
              </a:rPr>
              <a:t>1,200 </a:t>
            </a:r>
            <a:r>
              <a:rPr lang="en-US" sz="1600" b="1" dirty="0">
                <a:solidFill>
                  <a:schemeClr val="bg1"/>
                </a:solidFill>
              </a:rPr>
              <a:t>total IBV from your left and right = $300</a:t>
            </a:r>
          </a:p>
        </p:txBody>
      </p:sp>
      <p:sp>
        <p:nvSpPr>
          <p:cNvPr id="31" name="Rectangle 22"/>
          <p:cNvSpPr>
            <a:spLocks noChangeArrowheads="1"/>
          </p:cNvSpPr>
          <p:nvPr/>
        </p:nvSpPr>
        <p:spPr bwMode="auto">
          <a:xfrm>
            <a:off x="6811963" y="1354138"/>
            <a:ext cx="1143000" cy="652462"/>
          </a:xfrm>
          <a:prstGeom prst="rect">
            <a:avLst/>
          </a:prstGeom>
          <a:noFill/>
          <a:ln w="9525">
            <a:noFill/>
            <a:miter lim="800000"/>
            <a:headEnd/>
            <a:tailEnd/>
          </a:ln>
        </p:spPr>
        <p:txBody>
          <a:bodyPr anchor="ctr"/>
          <a:lstStyle/>
          <a:p>
            <a:pPr algn="ctr" eaLnBrk="0" hangingPunct="0"/>
            <a:r>
              <a:rPr lang="en-GB" sz="1600" b="1" dirty="0" smtClean="0">
                <a:solidFill>
                  <a:srgbClr val="003366"/>
                </a:solidFill>
                <a:latin typeface="Trebuchet MS" charset="0"/>
              </a:rPr>
              <a:t>System Search</a:t>
            </a:r>
          </a:p>
        </p:txBody>
      </p:sp>
    </p:spTree>
    <p:extLst>
      <p:ext uri="{BB962C8B-B14F-4D97-AF65-F5344CB8AC3E}">
        <p14:creationId xmlns:p14="http://schemas.microsoft.com/office/powerpoint/2010/main" val="109735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2842"/>
                                        </p:tgtEl>
                                        <p:attrNameLst>
                                          <p:attrName>style.visibility</p:attrName>
                                        </p:attrNameLst>
                                      </p:cBhvr>
                                      <p:to>
                                        <p:strVal val="visible"/>
                                      </p:to>
                                    </p:set>
                                    <p:animEffect transition="in" filter="fade">
                                      <p:cBhvr>
                                        <p:cTn id="7" dur="500"/>
                                        <p:tgtEl>
                                          <p:spTgt spid="802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00795"/>
                                        </p:tgtEl>
                                        <p:attrNameLst>
                                          <p:attrName>style.visibility</p:attrName>
                                        </p:attrNameLst>
                                      </p:cBhvr>
                                      <p:to>
                                        <p:strVal val="visible"/>
                                      </p:to>
                                    </p:set>
                                    <p:animEffect transition="in" filter="wipe(up)">
                                      <p:cBhvr>
                                        <p:cTn id="12" dur="700"/>
                                        <p:tgtEl>
                                          <p:spTgt spid="800795"/>
                                        </p:tgtEl>
                                      </p:cBhvr>
                                    </p:animEffect>
                                  </p:childTnLst>
                                </p:cTn>
                              </p:par>
                            </p:childTnLst>
                          </p:cTn>
                        </p:par>
                        <p:par>
                          <p:cTn id="13" fill="hold">
                            <p:stCondLst>
                              <p:cond delay="700"/>
                            </p:stCondLst>
                            <p:childTnLst>
                              <p:par>
                                <p:cTn id="14" presetID="10" presetClass="entr" presetSubtype="0" fill="hold" grpId="0" nodeType="afterEffect">
                                  <p:stCondLst>
                                    <p:cond delay="0"/>
                                  </p:stCondLst>
                                  <p:childTnLst>
                                    <p:set>
                                      <p:cBhvr>
                                        <p:cTn id="15" dur="1" fill="hold">
                                          <p:stCondLst>
                                            <p:cond delay="0"/>
                                          </p:stCondLst>
                                        </p:cTn>
                                        <p:tgtEl>
                                          <p:spTgt spid="802818"/>
                                        </p:tgtEl>
                                        <p:attrNameLst>
                                          <p:attrName>style.visibility</p:attrName>
                                        </p:attrNameLst>
                                      </p:cBhvr>
                                      <p:to>
                                        <p:strVal val="visible"/>
                                      </p:to>
                                    </p:set>
                                    <p:animEffect transition="in" filter="fade">
                                      <p:cBhvr>
                                        <p:cTn id="16" dur="500"/>
                                        <p:tgtEl>
                                          <p:spTgt spid="802818"/>
                                        </p:tgtEl>
                                      </p:cBhvr>
                                    </p:animEffect>
                                  </p:childTnLst>
                                </p:cTn>
                              </p:par>
                            </p:childTnLst>
                          </p:cTn>
                        </p:par>
                        <p:par>
                          <p:cTn id="17" fill="hold">
                            <p:stCondLst>
                              <p:cond delay="1200"/>
                            </p:stCondLst>
                            <p:childTnLst>
                              <p:par>
                                <p:cTn id="18" presetID="10" presetClass="entr" presetSubtype="0" fill="hold" nodeType="afterEffect">
                                  <p:stCondLst>
                                    <p:cond delay="0"/>
                                  </p:stCondLst>
                                  <p:childTnLst>
                                    <p:set>
                                      <p:cBhvr>
                                        <p:cTn id="19" dur="1" fill="hold">
                                          <p:stCondLst>
                                            <p:cond delay="0"/>
                                          </p:stCondLst>
                                        </p:cTn>
                                        <p:tgtEl>
                                          <p:spTgt spid="800790"/>
                                        </p:tgtEl>
                                        <p:attrNameLst>
                                          <p:attrName>style.visibility</p:attrName>
                                        </p:attrNameLst>
                                      </p:cBhvr>
                                      <p:to>
                                        <p:strVal val="visible"/>
                                      </p:to>
                                    </p:set>
                                    <p:animEffect transition="in" filter="fade">
                                      <p:cBhvr>
                                        <p:cTn id="20" dur="500"/>
                                        <p:tgtEl>
                                          <p:spTgt spid="800790"/>
                                        </p:tgtEl>
                                      </p:cBhvr>
                                    </p:animEffect>
                                  </p:childTnLst>
                                </p:cTn>
                              </p:par>
                            </p:childTnLst>
                          </p:cTn>
                        </p:par>
                        <p:par>
                          <p:cTn id="21" fill="hold">
                            <p:stCondLst>
                              <p:cond delay="1700"/>
                            </p:stCondLst>
                            <p:childTnLst>
                              <p:par>
                                <p:cTn id="22" presetID="22" presetClass="entr" presetSubtype="4" fill="hold" nodeType="afterEffect">
                                  <p:stCondLst>
                                    <p:cond delay="0"/>
                                  </p:stCondLst>
                                  <p:childTnLst>
                                    <p:set>
                                      <p:cBhvr>
                                        <p:cTn id="23" dur="1" fill="hold">
                                          <p:stCondLst>
                                            <p:cond delay="0"/>
                                          </p:stCondLst>
                                        </p:cTn>
                                        <p:tgtEl>
                                          <p:spTgt spid="802836"/>
                                        </p:tgtEl>
                                        <p:attrNameLst>
                                          <p:attrName>style.visibility</p:attrName>
                                        </p:attrNameLst>
                                      </p:cBhvr>
                                      <p:to>
                                        <p:strVal val="visible"/>
                                      </p:to>
                                    </p:set>
                                    <p:animEffect transition="in" filter="wipe(down)">
                                      <p:cBhvr>
                                        <p:cTn id="24" dur="3000"/>
                                        <p:tgtEl>
                                          <p:spTgt spid="802836"/>
                                        </p:tgtEl>
                                      </p:cBhvr>
                                    </p:animEffect>
                                  </p:childTnLst>
                                </p:cTn>
                              </p:par>
                            </p:childTnLst>
                          </p:cTn>
                        </p:par>
                        <p:par>
                          <p:cTn id="25" fill="hold">
                            <p:stCondLst>
                              <p:cond delay="4700"/>
                            </p:stCondLst>
                            <p:childTnLst>
                              <p:par>
                                <p:cTn id="26" presetID="22" presetClass="entr" presetSubtype="4" fill="hold" nodeType="afterEffect">
                                  <p:stCondLst>
                                    <p:cond delay="0"/>
                                  </p:stCondLst>
                                  <p:childTnLst>
                                    <p:set>
                                      <p:cBhvr>
                                        <p:cTn id="27" dur="1" fill="hold">
                                          <p:stCondLst>
                                            <p:cond delay="0"/>
                                          </p:stCondLst>
                                        </p:cTn>
                                        <p:tgtEl>
                                          <p:spTgt spid="802837"/>
                                        </p:tgtEl>
                                        <p:attrNameLst>
                                          <p:attrName>style.visibility</p:attrName>
                                        </p:attrNameLst>
                                      </p:cBhvr>
                                      <p:to>
                                        <p:strVal val="visible"/>
                                      </p:to>
                                    </p:set>
                                    <p:animEffect transition="in" filter="wipe(down)">
                                      <p:cBhvr>
                                        <p:cTn id="28" dur="3000"/>
                                        <p:tgtEl>
                                          <p:spTgt spid="8028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800790"/>
                                        </p:tgtEl>
                                      </p:cBhvr>
                                    </p:animEffect>
                                    <p:set>
                                      <p:cBhvr>
                                        <p:cTn id="33" dur="1" fill="hold">
                                          <p:stCondLst>
                                            <p:cond delay="499"/>
                                          </p:stCondLst>
                                        </p:cTn>
                                        <p:tgtEl>
                                          <p:spTgt spid="800790"/>
                                        </p:tgtEl>
                                        <p:attrNameLst>
                                          <p:attrName>style.visibility</p:attrName>
                                        </p:attrNameLst>
                                      </p:cBhvr>
                                      <p:to>
                                        <p:strVal val="hidden"/>
                                      </p:to>
                                    </p:set>
                                  </p:childTnLst>
                                </p:cTn>
                              </p:par>
                            </p:childTnLst>
                          </p:cTn>
                        </p:par>
                        <p:par>
                          <p:cTn id="34" fill="hold">
                            <p:stCondLst>
                              <p:cond delay="500"/>
                            </p:stCondLst>
                            <p:childTnLst>
                              <p:par>
                                <p:cTn id="35" presetID="10" presetClass="exit" presetSubtype="0" fill="hold" nodeType="afterEffect">
                                  <p:stCondLst>
                                    <p:cond delay="0"/>
                                  </p:stCondLst>
                                  <p:childTnLst>
                                    <p:animEffect transition="out" filter="fade">
                                      <p:cBhvr>
                                        <p:cTn id="36" dur="500"/>
                                        <p:tgtEl>
                                          <p:spTgt spid="800795"/>
                                        </p:tgtEl>
                                      </p:cBhvr>
                                    </p:animEffect>
                                    <p:set>
                                      <p:cBhvr>
                                        <p:cTn id="37" dur="1" fill="hold">
                                          <p:stCondLst>
                                            <p:cond delay="499"/>
                                          </p:stCondLst>
                                        </p:cTn>
                                        <p:tgtEl>
                                          <p:spTgt spid="800795"/>
                                        </p:tgtEl>
                                        <p:attrNameLst>
                                          <p:attrName>style.visibility</p:attrName>
                                        </p:attrNameLst>
                                      </p:cBhvr>
                                      <p:to>
                                        <p:strVal val="hidden"/>
                                      </p:to>
                                    </p:se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802829"/>
                                        </p:tgtEl>
                                        <p:attrNameLst>
                                          <p:attrName>style.visibility</p:attrName>
                                        </p:attrNameLst>
                                      </p:cBhvr>
                                      <p:to>
                                        <p:strVal val="visible"/>
                                      </p:to>
                                    </p:set>
                                    <p:animEffect transition="in" filter="wipe(down)">
                                      <p:cBhvr>
                                        <p:cTn id="41" dur="500"/>
                                        <p:tgtEl>
                                          <p:spTgt spid="802829"/>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802825"/>
                                        </p:tgtEl>
                                        <p:attrNameLst>
                                          <p:attrName>style.visibility</p:attrName>
                                        </p:attrNameLst>
                                      </p:cBhvr>
                                      <p:to>
                                        <p:strVal val="visible"/>
                                      </p:to>
                                    </p:set>
                                    <p:animEffect transition="in" filter="wipe(down)">
                                      <p:cBhvr>
                                        <p:cTn id="53" dur="500"/>
                                        <p:tgtEl>
                                          <p:spTgt spid="8028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02830"/>
                                        </p:tgtEl>
                                        <p:attrNameLst>
                                          <p:attrName>style.visibility</p:attrName>
                                        </p:attrNameLst>
                                      </p:cBhvr>
                                      <p:to>
                                        <p:strVal val="visible"/>
                                      </p:to>
                                    </p:set>
                                    <p:animEffect transition="in" filter="wipe(down)">
                                      <p:cBhvr>
                                        <p:cTn id="58" dur="500"/>
                                        <p:tgtEl>
                                          <p:spTgt spid="802830"/>
                                        </p:tgtEl>
                                      </p:cBhvr>
                                    </p:animEffect>
                                  </p:childTnLst>
                                </p:cTn>
                              </p:par>
                              <p:par>
                                <p:cTn id="59" presetID="22" presetClass="entr" presetSubtype="4" fill="hold" nodeType="withEffect">
                                  <p:stCondLst>
                                    <p:cond delay="0"/>
                                  </p:stCondLst>
                                  <p:childTnLst>
                                    <p:set>
                                      <p:cBhvr>
                                        <p:cTn id="60" dur="1" fill="hold">
                                          <p:stCondLst>
                                            <p:cond delay="0"/>
                                          </p:stCondLst>
                                        </p:cTn>
                                        <p:tgtEl>
                                          <p:spTgt spid="802826"/>
                                        </p:tgtEl>
                                        <p:attrNameLst>
                                          <p:attrName>style.visibility</p:attrName>
                                        </p:attrNameLst>
                                      </p:cBhvr>
                                      <p:to>
                                        <p:strVal val="visible"/>
                                      </p:to>
                                    </p:set>
                                    <p:animEffect transition="in" filter="wipe(down)">
                                      <p:cBhvr>
                                        <p:cTn id="61" dur="500"/>
                                        <p:tgtEl>
                                          <p:spTgt spid="80282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802831"/>
                                        </p:tgtEl>
                                        <p:attrNameLst>
                                          <p:attrName>style.visibility</p:attrName>
                                        </p:attrNameLst>
                                      </p:cBhvr>
                                      <p:to>
                                        <p:strVal val="visible"/>
                                      </p:to>
                                    </p:set>
                                    <p:animEffect transition="in" filter="wipe(down)">
                                      <p:cBhvr>
                                        <p:cTn id="73" dur="500"/>
                                        <p:tgtEl>
                                          <p:spTgt spid="802831"/>
                                        </p:tgtEl>
                                      </p:cBhvr>
                                    </p:animEffect>
                                  </p:childTnLst>
                                </p:cTn>
                              </p:par>
                              <p:par>
                                <p:cTn id="74" presetID="22" presetClass="entr" presetSubtype="4" fill="hold" nodeType="withEffect">
                                  <p:stCondLst>
                                    <p:cond delay="0"/>
                                  </p:stCondLst>
                                  <p:childTnLst>
                                    <p:set>
                                      <p:cBhvr>
                                        <p:cTn id="75" dur="1" fill="hold">
                                          <p:stCondLst>
                                            <p:cond delay="0"/>
                                          </p:stCondLst>
                                        </p:cTn>
                                        <p:tgtEl>
                                          <p:spTgt spid="802827"/>
                                        </p:tgtEl>
                                        <p:attrNameLst>
                                          <p:attrName>style.visibility</p:attrName>
                                        </p:attrNameLst>
                                      </p:cBhvr>
                                      <p:to>
                                        <p:strVal val="visible"/>
                                      </p:to>
                                    </p:set>
                                    <p:animEffect transition="in" filter="wipe(down)">
                                      <p:cBhvr>
                                        <p:cTn id="76" dur="500"/>
                                        <p:tgtEl>
                                          <p:spTgt spid="802827"/>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802832"/>
                                        </p:tgtEl>
                                        <p:attrNameLst>
                                          <p:attrName>style.visibility</p:attrName>
                                        </p:attrNameLst>
                                      </p:cBhvr>
                                      <p:to>
                                        <p:strVal val="visible"/>
                                      </p:to>
                                    </p:set>
                                    <p:animEffect transition="in" filter="wipe(down)">
                                      <p:cBhvr>
                                        <p:cTn id="88" dur="500"/>
                                        <p:tgtEl>
                                          <p:spTgt spid="802832"/>
                                        </p:tgtEl>
                                      </p:cBhvr>
                                    </p:animEffect>
                                  </p:childTnLst>
                                </p:cTn>
                              </p:par>
                              <p:par>
                                <p:cTn id="89" presetID="22" presetClass="entr" presetSubtype="4" fill="hold" nodeType="withEffect">
                                  <p:stCondLst>
                                    <p:cond delay="0"/>
                                  </p:stCondLst>
                                  <p:childTnLst>
                                    <p:set>
                                      <p:cBhvr>
                                        <p:cTn id="90" dur="1" fill="hold">
                                          <p:stCondLst>
                                            <p:cond delay="0"/>
                                          </p:stCondLst>
                                        </p:cTn>
                                        <p:tgtEl>
                                          <p:spTgt spid="802828"/>
                                        </p:tgtEl>
                                        <p:attrNameLst>
                                          <p:attrName>style.visibility</p:attrName>
                                        </p:attrNameLst>
                                      </p:cBhvr>
                                      <p:to>
                                        <p:strVal val="visible"/>
                                      </p:to>
                                    </p:set>
                                    <p:animEffect transition="in" filter="wipe(down)">
                                      <p:cBhvr>
                                        <p:cTn id="91" dur="500"/>
                                        <p:tgtEl>
                                          <p:spTgt spid="802828"/>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500"/>
                                        <p:tgtEl>
                                          <p:spTgt spid="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500"/>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802833"/>
                                        </p:tgtEl>
                                        <p:attrNameLst>
                                          <p:attrName>style.visibility</p:attrName>
                                        </p:attrNameLst>
                                      </p:cBhvr>
                                      <p:to>
                                        <p:strVal val="visible"/>
                                      </p:to>
                                    </p:set>
                                    <p:animEffect transition="in" filter="fade">
                                      <p:cBhvr>
                                        <p:cTn id="103" dur="500"/>
                                        <p:tgtEl>
                                          <p:spTgt spid="802833"/>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2500"/>
                            </p:stCondLst>
                            <p:childTnLst>
                              <p:par>
                                <p:cTn id="121" presetID="10" presetClass="entr" presetSubtype="0" fill="hold" nodeType="after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5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0" nodeType="clickEffect">
                                  <p:stCondLst>
                                    <p:cond delay="0"/>
                                  </p:stCondLst>
                                  <p:childTnLst>
                                    <p:animEffect transition="out" filter="fade">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animBg="1"/>
      <p:bldP spid="2" grpId="0" autoUpdateAnimBg="0"/>
      <p:bldP spid="3" grpId="0" autoUpdateAnimBg="0"/>
      <p:bldP spid="4" grpId="0" autoUpdateAnimBg="0"/>
      <p:bldP spid="5" grpId="0" autoUpdateAnimBg="0"/>
      <p:bldP spid="6" grpId="0" autoUpdateAnimBg="0"/>
      <p:bldP spid="7" grpId="0" autoUpdateAnimBg="0"/>
      <p:bldP spid="8" grpId="0" autoUpdateAnimBg="0"/>
      <p:bldP spid="9" grpId="0" autoUpdateAnimBg="0"/>
      <p:bldP spid="800790" grpId="0"/>
      <p:bldP spid="35" grpId="0" autoUpdateAnimBg="0"/>
      <p:bldP spid="36" grpId="0" autoUpdateAnimBg="0"/>
      <p:bldP spid="37" grpId="0" autoUpdateAnimBg="0"/>
      <p:bldP spid="38" grpId="0" autoUpdateAnimBg="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839200" cy="758825"/>
          </a:xfrm>
        </p:spPr>
        <p:txBody>
          <a:bodyPr>
            <a:normAutofit fontScale="90000"/>
          </a:bodyPr>
          <a:lstStyle/>
          <a:p>
            <a:r>
              <a:rPr lang="en-US" dirty="0"/>
              <a:t>What does this translate to</a:t>
            </a:r>
            <a:r>
              <a:rPr lang="en-US" dirty="0" smtClean="0"/>
              <a:t>?</a:t>
            </a:r>
            <a:endParaRPr lang="en-US" dirty="0"/>
          </a:p>
        </p:txBody>
      </p:sp>
      <p:sp>
        <p:nvSpPr>
          <p:cNvPr id="24" name="Rectangle 22"/>
          <p:cNvSpPr>
            <a:spLocks noChangeArrowheads="1"/>
          </p:cNvSpPr>
          <p:nvPr/>
        </p:nvSpPr>
        <p:spPr bwMode="auto">
          <a:xfrm>
            <a:off x="2438400" y="2395954"/>
            <a:ext cx="6172200" cy="338554"/>
          </a:xfrm>
          <a:prstGeom prst="rect">
            <a:avLst/>
          </a:prstGeom>
          <a:noFill/>
          <a:ln w="9525">
            <a:noFill/>
            <a:miter lim="800000"/>
            <a:headEnd/>
            <a:tailEnd/>
          </a:ln>
        </p:spPr>
        <p:txBody>
          <a:bodyPr wrap="square" anchor="ctr">
            <a:spAutoFit/>
          </a:bodyPr>
          <a:lstStyle/>
          <a:p>
            <a:pPr eaLnBrk="0" hangingPunct="0"/>
            <a:r>
              <a:rPr lang="en-US" sz="1600" b="1" dirty="0">
                <a:solidFill>
                  <a:schemeClr val="bg1"/>
                </a:solidFill>
              </a:rPr>
              <a:t>$  739.08    	65 each   	             =   1200	   	     </a:t>
            </a:r>
          </a:p>
        </p:txBody>
      </p:sp>
      <p:sp>
        <p:nvSpPr>
          <p:cNvPr id="25" name="Rectangle 22"/>
          <p:cNvSpPr>
            <a:spLocks noChangeArrowheads="1"/>
          </p:cNvSpPr>
          <p:nvPr/>
        </p:nvSpPr>
        <p:spPr bwMode="auto">
          <a:xfrm>
            <a:off x="152400" y="2319755"/>
            <a:ext cx="4267200" cy="1569660"/>
          </a:xfrm>
          <a:prstGeom prst="rect">
            <a:avLst/>
          </a:prstGeom>
          <a:noFill/>
          <a:ln w="9525">
            <a:noFill/>
            <a:miter lim="800000"/>
            <a:headEnd/>
            <a:tailEnd/>
          </a:ln>
        </p:spPr>
        <p:txBody>
          <a:bodyPr anchor="ctr">
            <a:spAutoFit/>
          </a:bodyPr>
          <a:lstStyle/>
          <a:p>
            <a:pPr eaLnBrk="0" hangingPunct="0"/>
            <a:r>
              <a:rPr lang="en-US" sz="1600" b="1" dirty="0">
                <a:solidFill>
                  <a:schemeClr val="bg1"/>
                </a:solidFill>
              </a:rPr>
              <a:t>18.5 (Daily Essentials)</a:t>
            </a:r>
          </a:p>
          <a:p>
            <a:pPr eaLnBrk="0" hangingPunct="0"/>
            <a:endParaRPr lang="en-US" sz="1600" b="1" dirty="0">
              <a:solidFill>
                <a:schemeClr val="bg1"/>
              </a:solidFill>
            </a:endParaRPr>
          </a:p>
          <a:p>
            <a:pPr eaLnBrk="0" hangingPunct="0"/>
            <a:r>
              <a:rPr lang="en-US" sz="1600" b="1" dirty="0">
                <a:solidFill>
                  <a:schemeClr val="bg1"/>
                </a:solidFill>
              </a:rPr>
              <a:t>18.5 (Daily Essentials)</a:t>
            </a:r>
          </a:p>
          <a:p>
            <a:pPr eaLnBrk="0" hangingPunct="0"/>
            <a:endParaRPr lang="en-US" sz="1600" b="1" dirty="0">
              <a:solidFill>
                <a:schemeClr val="bg1"/>
              </a:solidFill>
            </a:endParaRPr>
          </a:p>
          <a:p>
            <a:pPr eaLnBrk="0" hangingPunct="0"/>
            <a:endParaRPr lang="en-US" sz="1600" b="1" dirty="0">
              <a:solidFill>
                <a:schemeClr val="bg1"/>
              </a:solidFill>
            </a:endParaRPr>
          </a:p>
          <a:p>
            <a:pPr eaLnBrk="0" hangingPunct="0"/>
            <a:endParaRPr lang="en-US" sz="1600" b="1" dirty="0">
              <a:solidFill>
                <a:schemeClr val="bg1"/>
              </a:solidFill>
            </a:endParaRPr>
          </a:p>
        </p:txBody>
      </p:sp>
      <p:sp>
        <p:nvSpPr>
          <p:cNvPr id="26" name="Rectangle 22"/>
          <p:cNvSpPr>
            <a:spLocks noChangeArrowheads="1"/>
          </p:cNvSpPr>
          <p:nvPr/>
        </p:nvSpPr>
        <p:spPr bwMode="auto">
          <a:xfrm>
            <a:off x="2819400" y="1828800"/>
            <a:ext cx="6400800" cy="584775"/>
          </a:xfrm>
          <a:prstGeom prst="rect">
            <a:avLst/>
          </a:prstGeom>
          <a:noFill/>
          <a:ln w="9525">
            <a:noFill/>
            <a:miter lim="800000"/>
            <a:headEnd/>
            <a:tailEnd/>
          </a:ln>
        </p:spPr>
        <p:txBody>
          <a:bodyPr wrap="square" anchor="ctr">
            <a:spAutoFit/>
          </a:bodyPr>
          <a:lstStyle/>
          <a:p>
            <a:pPr eaLnBrk="0" hangingPunct="0"/>
            <a:r>
              <a:rPr lang="en-US" sz="1600" b="1" dirty="0" smtClean="0">
                <a:solidFill>
                  <a:schemeClr val="bg1"/>
                </a:solidFill>
                <a:latin typeface="Arial" charset="0"/>
              </a:rPr>
              <a:t>   			        Total BV            COMMISSION	         </a:t>
            </a:r>
          </a:p>
        </p:txBody>
      </p:sp>
      <p:sp>
        <p:nvSpPr>
          <p:cNvPr id="27" name="Rectangle 22"/>
          <p:cNvSpPr>
            <a:spLocks noChangeArrowheads="1"/>
          </p:cNvSpPr>
          <p:nvPr/>
        </p:nvSpPr>
        <p:spPr bwMode="auto">
          <a:xfrm>
            <a:off x="2438400" y="2836277"/>
            <a:ext cx="6248400" cy="338554"/>
          </a:xfrm>
          <a:prstGeom prst="rect">
            <a:avLst/>
          </a:prstGeom>
          <a:noFill/>
          <a:ln w="9525">
            <a:noFill/>
            <a:miter lim="800000"/>
            <a:headEnd/>
            <a:tailEnd/>
          </a:ln>
        </p:spPr>
        <p:txBody>
          <a:bodyPr wrap="square" anchor="ctr">
            <a:spAutoFit/>
          </a:bodyPr>
          <a:lstStyle/>
          <a:p>
            <a:pPr eaLnBrk="0" hangingPunct="0"/>
            <a:r>
              <a:rPr lang="en-US" sz="1600" b="1" dirty="0">
                <a:solidFill>
                  <a:schemeClr val="bg1"/>
                </a:solidFill>
              </a:rPr>
              <a:t>$  739.08    	65 each   	             =   1200 	</a:t>
            </a:r>
          </a:p>
        </p:txBody>
      </p:sp>
      <p:sp>
        <p:nvSpPr>
          <p:cNvPr id="29" name="Rectangle 28"/>
          <p:cNvSpPr/>
          <p:nvPr/>
        </p:nvSpPr>
        <p:spPr>
          <a:xfrm>
            <a:off x="397112" y="1828800"/>
            <a:ext cx="1326645" cy="338554"/>
          </a:xfrm>
          <a:prstGeom prst="rect">
            <a:avLst/>
          </a:prstGeom>
        </p:spPr>
        <p:txBody>
          <a:bodyPr wrap="none">
            <a:spAutoFit/>
          </a:bodyPr>
          <a:lstStyle/>
          <a:p>
            <a:pPr eaLnBrk="0" hangingPunct="0"/>
            <a:r>
              <a:rPr lang="en-US" sz="1600" b="1" dirty="0">
                <a:solidFill>
                  <a:schemeClr val="bg1"/>
                </a:solidFill>
              </a:rPr>
              <a:t>DESCRIPTION</a:t>
            </a:r>
          </a:p>
        </p:txBody>
      </p:sp>
      <p:sp>
        <p:nvSpPr>
          <p:cNvPr id="31" name="Rectangle 30"/>
          <p:cNvSpPr/>
          <p:nvPr/>
        </p:nvSpPr>
        <p:spPr>
          <a:xfrm>
            <a:off x="7906446" y="2548354"/>
            <a:ext cx="497252" cy="338554"/>
          </a:xfrm>
          <a:prstGeom prst="rect">
            <a:avLst/>
          </a:prstGeom>
        </p:spPr>
        <p:txBody>
          <a:bodyPr wrap="none">
            <a:spAutoFit/>
          </a:bodyPr>
          <a:lstStyle/>
          <a:p>
            <a:r>
              <a:rPr lang="en-US" sz="1600" b="1" dirty="0">
                <a:solidFill>
                  <a:schemeClr val="bg1"/>
                </a:solidFill>
              </a:rPr>
              <a:t>300</a:t>
            </a:r>
          </a:p>
        </p:txBody>
      </p:sp>
      <p:sp>
        <p:nvSpPr>
          <p:cNvPr id="33" name="Rectangle 22"/>
          <p:cNvSpPr>
            <a:spLocks noChangeArrowheads="1"/>
          </p:cNvSpPr>
          <p:nvPr/>
        </p:nvSpPr>
        <p:spPr bwMode="auto">
          <a:xfrm>
            <a:off x="2438400" y="4148554"/>
            <a:ext cx="6248400" cy="338554"/>
          </a:xfrm>
          <a:prstGeom prst="rect">
            <a:avLst/>
          </a:prstGeom>
          <a:noFill/>
          <a:ln w="9525">
            <a:noFill/>
            <a:miter lim="800000"/>
            <a:headEnd/>
            <a:tailEnd/>
          </a:ln>
        </p:spPr>
        <p:txBody>
          <a:bodyPr wrap="square" anchor="ctr">
            <a:spAutoFit/>
          </a:bodyPr>
          <a:lstStyle/>
          <a:p>
            <a:pPr eaLnBrk="0" hangingPunct="0"/>
            <a:r>
              <a:rPr lang="en-US" sz="1600" b="1" dirty="0">
                <a:solidFill>
                  <a:schemeClr val="bg1"/>
                </a:solidFill>
              </a:rPr>
              <a:t>$2,996.25 	</a:t>
            </a:r>
            <a:r>
              <a:rPr lang="en-US" sz="1600" b="1" dirty="0" smtClean="0">
                <a:solidFill>
                  <a:schemeClr val="bg1"/>
                </a:solidFill>
              </a:rPr>
              <a:t>	65 </a:t>
            </a:r>
            <a:r>
              <a:rPr lang="en-US" sz="1600" b="1" dirty="0">
                <a:solidFill>
                  <a:schemeClr val="bg1"/>
                </a:solidFill>
              </a:rPr>
              <a:t>each   	             =   5000	</a:t>
            </a:r>
          </a:p>
        </p:txBody>
      </p:sp>
      <p:sp>
        <p:nvSpPr>
          <p:cNvPr id="34" name="Rectangle 22"/>
          <p:cNvSpPr>
            <a:spLocks noChangeArrowheads="1"/>
          </p:cNvSpPr>
          <p:nvPr/>
        </p:nvSpPr>
        <p:spPr bwMode="auto">
          <a:xfrm>
            <a:off x="2438400" y="4605754"/>
            <a:ext cx="6248400" cy="338554"/>
          </a:xfrm>
          <a:prstGeom prst="rect">
            <a:avLst/>
          </a:prstGeom>
          <a:noFill/>
          <a:ln w="9525">
            <a:noFill/>
            <a:miter lim="800000"/>
            <a:headEnd/>
            <a:tailEnd/>
          </a:ln>
        </p:spPr>
        <p:txBody>
          <a:bodyPr wrap="square" anchor="ctr">
            <a:spAutoFit/>
          </a:bodyPr>
          <a:lstStyle/>
          <a:p>
            <a:pPr eaLnBrk="0" hangingPunct="0"/>
            <a:r>
              <a:rPr lang="en-US" sz="1600" b="1" dirty="0">
                <a:solidFill>
                  <a:schemeClr val="bg1"/>
                </a:solidFill>
              </a:rPr>
              <a:t>$2,996.25 	</a:t>
            </a:r>
            <a:r>
              <a:rPr lang="en-US" sz="1600" b="1" dirty="0" smtClean="0">
                <a:solidFill>
                  <a:schemeClr val="bg1"/>
                </a:solidFill>
              </a:rPr>
              <a:t>	65 </a:t>
            </a:r>
            <a:r>
              <a:rPr lang="en-US" sz="1600" b="1" dirty="0">
                <a:solidFill>
                  <a:schemeClr val="bg1"/>
                </a:solidFill>
              </a:rPr>
              <a:t>each   	             =   5000 	</a:t>
            </a:r>
          </a:p>
        </p:txBody>
      </p:sp>
      <p:sp>
        <p:nvSpPr>
          <p:cNvPr id="35" name="Rectangle 22"/>
          <p:cNvSpPr>
            <a:spLocks noChangeArrowheads="1"/>
          </p:cNvSpPr>
          <p:nvPr/>
        </p:nvSpPr>
        <p:spPr bwMode="auto">
          <a:xfrm>
            <a:off x="152400" y="4102895"/>
            <a:ext cx="4267200" cy="1569660"/>
          </a:xfrm>
          <a:prstGeom prst="rect">
            <a:avLst/>
          </a:prstGeom>
          <a:noFill/>
          <a:ln w="9525">
            <a:noFill/>
            <a:miter lim="800000"/>
            <a:headEnd/>
            <a:tailEnd/>
          </a:ln>
        </p:spPr>
        <p:txBody>
          <a:bodyPr anchor="ctr">
            <a:spAutoFit/>
          </a:bodyPr>
          <a:lstStyle/>
          <a:p>
            <a:pPr eaLnBrk="0" hangingPunct="0"/>
            <a:r>
              <a:rPr lang="en-US" sz="1600" b="1" dirty="0">
                <a:solidFill>
                  <a:schemeClr val="bg1"/>
                </a:solidFill>
              </a:rPr>
              <a:t>77 (Daily Essentials)</a:t>
            </a:r>
          </a:p>
          <a:p>
            <a:pPr eaLnBrk="0" hangingPunct="0"/>
            <a:endParaRPr lang="en-US" sz="1600" b="1" dirty="0">
              <a:solidFill>
                <a:schemeClr val="bg1"/>
              </a:solidFill>
            </a:endParaRPr>
          </a:p>
          <a:p>
            <a:pPr eaLnBrk="0" hangingPunct="0"/>
            <a:r>
              <a:rPr lang="en-US" sz="1600" b="1" dirty="0">
                <a:solidFill>
                  <a:schemeClr val="bg1"/>
                </a:solidFill>
              </a:rPr>
              <a:t>77 (Daily Essentials)</a:t>
            </a:r>
          </a:p>
          <a:p>
            <a:pPr eaLnBrk="0" hangingPunct="0"/>
            <a:endParaRPr lang="en-US" sz="1600" b="1" dirty="0">
              <a:solidFill>
                <a:schemeClr val="bg1"/>
              </a:solidFill>
            </a:endParaRPr>
          </a:p>
          <a:p>
            <a:pPr eaLnBrk="0" hangingPunct="0"/>
            <a:endParaRPr lang="en-US" sz="1600" b="1" dirty="0">
              <a:solidFill>
                <a:schemeClr val="bg1"/>
              </a:solidFill>
            </a:endParaRPr>
          </a:p>
          <a:p>
            <a:pPr eaLnBrk="0" hangingPunct="0"/>
            <a:endParaRPr lang="en-US" sz="1600" b="1" dirty="0">
              <a:solidFill>
                <a:schemeClr val="bg1"/>
              </a:solidFill>
            </a:endParaRPr>
          </a:p>
        </p:txBody>
      </p:sp>
      <p:sp>
        <p:nvSpPr>
          <p:cNvPr id="36" name="Rectangle 35"/>
          <p:cNvSpPr/>
          <p:nvPr/>
        </p:nvSpPr>
        <p:spPr>
          <a:xfrm>
            <a:off x="7823090" y="4300954"/>
            <a:ext cx="601447" cy="338554"/>
          </a:xfrm>
          <a:prstGeom prst="rect">
            <a:avLst/>
          </a:prstGeom>
        </p:spPr>
        <p:txBody>
          <a:bodyPr wrap="none">
            <a:spAutoFit/>
          </a:bodyPr>
          <a:lstStyle/>
          <a:p>
            <a:r>
              <a:rPr lang="en-US" sz="1600" b="1" dirty="0">
                <a:solidFill>
                  <a:schemeClr val="bg1"/>
                </a:solidFill>
              </a:rPr>
              <a:t>1500</a:t>
            </a:r>
          </a:p>
        </p:txBody>
      </p:sp>
      <p:sp>
        <p:nvSpPr>
          <p:cNvPr id="37" name="TextBox 36"/>
          <p:cNvSpPr txBox="1"/>
          <p:nvPr/>
        </p:nvSpPr>
        <p:spPr>
          <a:xfrm>
            <a:off x="7151488" y="2590800"/>
            <a:ext cx="287258" cy="338554"/>
          </a:xfrm>
          <a:prstGeom prst="rect">
            <a:avLst/>
          </a:prstGeom>
          <a:noFill/>
        </p:spPr>
        <p:txBody>
          <a:bodyPr wrap="none" rtlCol="0">
            <a:spAutoFit/>
          </a:bodyPr>
          <a:lstStyle/>
          <a:p>
            <a:r>
              <a:rPr lang="en-US" sz="1600" b="1" dirty="0">
                <a:solidFill>
                  <a:schemeClr val="bg1"/>
                </a:solidFill>
              </a:rPr>
              <a:t>&gt;</a:t>
            </a:r>
          </a:p>
        </p:txBody>
      </p:sp>
      <p:sp>
        <p:nvSpPr>
          <p:cNvPr id="39" name="TextBox 38"/>
          <p:cNvSpPr txBox="1"/>
          <p:nvPr/>
        </p:nvSpPr>
        <p:spPr>
          <a:xfrm>
            <a:off x="7151488" y="4343400"/>
            <a:ext cx="287258" cy="338554"/>
          </a:xfrm>
          <a:prstGeom prst="rect">
            <a:avLst/>
          </a:prstGeom>
          <a:noFill/>
        </p:spPr>
        <p:txBody>
          <a:bodyPr wrap="none" rtlCol="0">
            <a:spAutoFit/>
          </a:bodyPr>
          <a:lstStyle/>
          <a:p>
            <a:r>
              <a:rPr lang="en-US" sz="1600" b="1" dirty="0">
                <a:solidFill>
                  <a:schemeClr val="bg1"/>
                </a:solidFill>
              </a:rPr>
              <a:t>&gt;</a:t>
            </a:r>
          </a:p>
        </p:txBody>
      </p:sp>
      <p:sp>
        <p:nvSpPr>
          <p:cNvPr id="40" name="Rectangle 22"/>
          <p:cNvSpPr>
            <a:spLocks noChangeArrowheads="1"/>
          </p:cNvSpPr>
          <p:nvPr/>
        </p:nvSpPr>
        <p:spPr bwMode="auto">
          <a:xfrm>
            <a:off x="2286000" y="1828800"/>
            <a:ext cx="6172200" cy="338554"/>
          </a:xfrm>
          <a:prstGeom prst="rect">
            <a:avLst/>
          </a:prstGeom>
          <a:noFill/>
          <a:ln w="9525">
            <a:noFill/>
            <a:miter lim="800000"/>
            <a:headEnd/>
            <a:tailEnd/>
          </a:ln>
        </p:spPr>
        <p:txBody>
          <a:bodyPr wrap="square" anchor="ctr">
            <a:spAutoFit/>
          </a:bodyPr>
          <a:lstStyle/>
          <a:p>
            <a:pPr eaLnBrk="0" hangingPunct="0"/>
            <a:r>
              <a:rPr lang="en-US" sz="1600" b="1" dirty="0">
                <a:solidFill>
                  <a:schemeClr val="bg1"/>
                </a:solidFill>
              </a:rPr>
              <a:t>      GRP	                    BV	       	</a:t>
            </a:r>
          </a:p>
        </p:txBody>
      </p:sp>
    </p:spTree>
    <p:extLst>
      <p:ext uri="{BB962C8B-B14F-4D97-AF65-F5344CB8AC3E}">
        <p14:creationId xmlns:p14="http://schemas.microsoft.com/office/powerpoint/2010/main" val="165934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752600"/>
            <a:ext cx="5867400" cy="3139321"/>
          </a:xfrm>
          <a:prstGeom prst="rect">
            <a:avLst/>
          </a:prstGeom>
          <a:noFill/>
        </p:spPr>
        <p:txBody>
          <a:bodyPr wrap="square" rtlCol="0">
            <a:spAutoFit/>
          </a:bodyPr>
          <a:lstStyle/>
          <a:p>
            <a:r>
              <a:rPr lang="en-US" sz="6600" dirty="0" smtClean="0">
                <a:solidFill>
                  <a:srgbClr val="FFFF00"/>
                </a:solidFill>
              </a:rPr>
              <a:t>   FOLLOW  UP</a:t>
            </a:r>
          </a:p>
          <a:p>
            <a:r>
              <a:rPr lang="en-US" sz="6600" dirty="0" smtClean="0">
                <a:solidFill>
                  <a:srgbClr val="FFFF00"/>
                </a:solidFill>
              </a:rPr>
              <a:t>MEETING AFTER THE MEETING!</a:t>
            </a:r>
            <a:endParaRPr lang="en-US" sz="6600" dirty="0">
              <a:solidFill>
                <a:srgbClr val="FFFF00"/>
              </a:solidFill>
            </a:endParaRPr>
          </a:p>
        </p:txBody>
      </p:sp>
    </p:spTree>
    <p:extLst>
      <p:ext uri="{BB962C8B-B14F-4D97-AF65-F5344CB8AC3E}">
        <p14:creationId xmlns:p14="http://schemas.microsoft.com/office/powerpoint/2010/main" val="14694340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235"/>
          <p:cNvSpPr/>
          <p:nvPr/>
        </p:nvSpPr>
        <p:spPr>
          <a:xfrm>
            <a:off x="533400" y="2251074"/>
            <a:ext cx="8305800" cy="4514851"/>
          </a:xfrm>
          <a:prstGeom prst="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1555" name="Picture 237" descr="GBR_PeopleLeadToPeople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4641850"/>
            <a:ext cx="1327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239" descr="GBR_PeopleLeadToPeople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4641850"/>
            <a:ext cx="13477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240" descr="GBR_PeopleLeadToPeople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4641850"/>
            <a:ext cx="13985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241" descr="GBR_PeopleLeadToPeople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3988" y="4641850"/>
            <a:ext cx="13382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9" name="Picture 234" descr="GBR_PeopleLeadToPeople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054350"/>
            <a:ext cx="309563"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0" y="0"/>
            <a:ext cx="9144000" cy="6858000"/>
          </a:xfrm>
          <a:prstGeom prst="rect">
            <a:avLst/>
          </a:prstGeom>
          <a:noFill/>
          <a:ln w="28575">
            <a:noFill/>
            <a:miter lim="800000"/>
            <a:headEnd/>
            <a:tailEnd/>
          </a:ln>
          <a:effectLst/>
        </p:spPr>
        <p:txBody>
          <a:bodyPr wrap="none" anchor="ctr"/>
          <a:lstStyle/>
          <a:p>
            <a:pPr>
              <a:defRPr/>
            </a:pPr>
            <a:endParaRPr lang="en-US">
              <a:effectLst>
                <a:outerShdw blurRad="38100" dist="38100" dir="2700000" algn="tl">
                  <a:srgbClr val="000000"/>
                </a:outerShdw>
              </a:effectLst>
              <a:latin typeface="Calisto MT" pitchFamily="18" charset="0"/>
              <a:ea typeface="+mn-ea"/>
              <a:cs typeface="Arial" pitchFamily="34" charset="0"/>
            </a:endParaRPr>
          </a:p>
        </p:txBody>
      </p:sp>
      <p:sp>
        <p:nvSpPr>
          <p:cNvPr id="12" name="Text Box 3"/>
          <p:cNvSpPr txBox="1">
            <a:spLocks noChangeArrowheads="1"/>
          </p:cNvSpPr>
          <p:nvPr/>
        </p:nvSpPr>
        <p:spPr bwMode="auto">
          <a:xfrm>
            <a:off x="723900" y="922338"/>
            <a:ext cx="7696200" cy="461962"/>
          </a:xfrm>
          <a:prstGeom prst="rect">
            <a:avLst/>
          </a:prstGeom>
          <a:noFill/>
          <a:ln w="9525">
            <a:noFill/>
            <a:miter lim="800000"/>
            <a:headEnd/>
            <a:tailEnd/>
          </a:ln>
          <a:effectLst/>
        </p:spPr>
        <p:txBody>
          <a:bodyPr>
            <a:spAutoFit/>
          </a:bodyPr>
          <a:lstStyle>
            <a:lvl1pPr eaLnBrk="0" hangingPunct="0">
              <a:defRPr>
                <a:solidFill>
                  <a:schemeClr val="tx1"/>
                </a:solidFill>
                <a:latin typeface="Calisto MT" charset="0"/>
                <a:ea typeface="ＭＳ Ｐゴシック" charset="0"/>
                <a:cs typeface="Arial" charset="0"/>
              </a:defRPr>
            </a:lvl1pPr>
            <a:lvl2pPr marL="742950" indent="-285750" eaLnBrk="0" hangingPunct="0">
              <a:defRPr>
                <a:solidFill>
                  <a:schemeClr val="tx1"/>
                </a:solidFill>
                <a:latin typeface="Calisto MT" charset="0"/>
                <a:ea typeface="Arial" charset="0"/>
                <a:cs typeface="Arial" charset="0"/>
              </a:defRPr>
            </a:lvl2pPr>
            <a:lvl3pPr marL="1143000" indent="-228600" eaLnBrk="0" hangingPunct="0">
              <a:defRPr>
                <a:solidFill>
                  <a:schemeClr val="tx1"/>
                </a:solidFill>
                <a:latin typeface="Calisto MT" charset="0"/>
                <a:ea typeface="Arial" charset="0"/>
                <a:cs typeface="Arial" charset="0"/>
              </a:defRPr>
            </a:lvl3pPr>
            <a:lvl4pPr marL="1600200" indent="-228600" eaLnBrk="0" hangingPunct="0">
              <a:defRPr>
                <a:solidFill>
                  <a:schemeClr val="tx1"/>
                </a:solidFill>
                <a:latin typeface="Calisto MT" charset="0"/>
                <a:ea typeface="Arial" charset="0"/>
                <a:cs typeface="Arial" charset="0"/>
              </a:defRPr>
            </a:lvl4pPr>
            <a:lvl5pPr marL="2057400" indent="-228600" eaLnBrk="0" hangingPunct="0">
              <a:defRPr>
                <a:solidFill>
                  <a:schemeClr val="tx1"/>
                </a:solidFill>
                <a:latin typeface="Calisto MT" charset="0"/>
                <a:ea typeface="Arial" charset="0"/>
                <a:cs typeface="Arial" charset="0"/>
              </a:defRPr>
            </a:lvl5pPr>
            <a:lvl6pPr marL="2514600" indent="-228600" eaLnBrk="0" fontAlgn="base" hangingPunct="0">
              <a:spcBef>
                <a:spcPct val="0"/>
              </a:spcBef>
              <a:spcAft>
                <a:spcPct val="0"/>
              </a:spcAft>
              <a:defRPr>
                <a:solidFill>
                  <a:schemeClr val="tx1"/>
                </a:solidFill>
                <a:latin typeface="Calisto MT" charset="0"/>
                <a:ea typeface="Arial" charset="0"/>
                <a:cs typeface="Arial" charset="0"/>
              </a:defRPr>
            </a:lvl6pPr>
            <a:lvl7pPr marL="2971800" indent="-228600" eaLnBrk="0" fontAlgn="base" hangingPunct="0">
              <a:spcBef>
                <a:spcPct val="0"/>
              </a:spcBef>
              <a:spcAft>
                <a:spcPct val="0"/>
              </a:spcAft>
              <a:defRPr>
                <a:solidFill>
                  <a:schemeClr val="tx1"/>
                </a:solidFill>
                <a:latin typeface="Calisto MT" charset="0"/>
                <a:ea typeface="Arial" charset="0"/>
                <a:cs typeface="Arial" charset="0"/>
              </a:defRPr>
            </a:lvl7pPr>
            <a:lvl8pPr marL="3429000" indent="-228600" eaLnBrk="0" fontAlgn="base" hangingPunct="0">
              <a:spcBef>
                <a:spcPct val="0"/>
              </a:spcBef>
              <a:spcAft>
                <a:spcPct val="0"/>
              </a:spcAft>
              <a:defRPr>
                <a:solidFill>
                  <a:schemeClr val="tx1"/>
                </a:solidFill>
                <a:latin typeface="Calisto MT" charset="0"/>
                <a:ea typeface="Arial" charset="0"/>
                <a:cs typeface="Arial" charset="0"/>
              </a:defRPr>
            </a:lvl8pPr>
            <a:lvl9pPr marL="3886200" indent="-228600" eaLnBrk="0" fontAlgn="base" hangingPunct="0">
              <a:spcBef>
                <a:spcPct val="0"/>
              </a:spcBef>
              <a:spcAft>
                <a:spcPct val="0"/>
              </a:spcAft>
              <a:defRPr>
                <a:solidFill>
                  <a:schemeClr val="tx1"/>
                </a:solidFill>
                <a:latin typeface="Calisto MT" charset="0"/>
                <a:ea typeface="Arial" charset="0"/>
                <a:cs typeface="Arial" charset="0"/>
              </a:defRPr>
            </a:lvl9pPr>
          </a:lstStyle>
          <a:p>
            <a:pPr algn="ctr" eaLnBrk="1" hangingPunct="1">
              <a:spcBef>
                <a:spcPct val="50000"/>
              </a:spcBef>
            </a:pPr>
            <a:r>
              <a:rPr lang="en-US" sz="2400" b="1" dirty="0">
                <a:solidFill>
                  <a:srgbClr val="FFCC00"/>
                </a:solidFill>
                <a:effectLst>
                  <a:outerShdw blurRad="38100" dist="38100" dir="2700000" algn="tl">
                    <a:srgbClr val="DDDDDD"/>
                  </a:outerShdw>
                </a:effectLst>
                <a:latin typeface="Arial" charset="0"/>
              </a:rPr>
              <a:t>After Three to Six Months, Earn </a:t>
            </a:r>
            <a:r>
              <a:rPr lang="en-US" sz="2400" b="1" dirty="0" smtClean="0">
                <a:solidFill>
                  <a:srgbClr val="FFCC00"/>
                </a:solidFill>
                <a:effectLst>
                  <a:outerShdw blurRad="38100" dist="38100" dir="2700000" algn="tl">
                    <a:srgbClr val="DDDDDD"/>
                  </a:outerShdw>
                </a:effectLst>
                <a:latin typeface="Arial" charset="0"/>
              </a:rPr>
              <a:t>&gt;$300 Monthly</a:t>
            </a:r>
            <a:endParaRPr lang="en-US" sz="2400" b="1" dirty="0">
              <a:solidFill>
                <a:srgbClr val="FFCC00"/>
              </a:solidFill>
              <a:effectLst>
                <a:outerShdw blurRad="38100" dist="38100" dir="2700000" algn="tl">
                  <a:srgbClr val="DDDDDD"/>
                </a:outerShdw>
              </a:effectLst>
              <a:latin typeface="Arial" charset="0"/>
            </a:endParaRPr>
          </a:p>
        </p:txBody>
      </p:sp>
      <p:sp>
        <p:nvSpPr>
          <p:cNvPr id="13" name="Text Box 4"/>
          <p:cNvSpPr txBox="1">
            <a:spLocks noChangeArrowheads="1"/>
          </p:cNvSpPr>
          <p:nvPr/>
        </p:nvSpPr>
        <p:spPr bwMode="auto">
          <a:xfrm>
            <a:off x="0" y="228600"/>
            <a:ext cx="9144000" cy="646113"/>
          </a:xfrm>
          <a:prstGeom prst="rect">
            <a:avLst/>
          </a:prstGeom>
          <a:noFill/>
          <a:ln w="9525">
            <a:noFill/>
            <a:miter lim="800000"/>
            <a:headEnd/>
            <a:tailEnd/>
          </a:ln>
          <a:effectLst/>
        </p:spPr>
        <p:txBody>
          <a:bodyPr>
            <a:spAutoFit/>
          </a:bodyPr>
          <a:lstStyle>
            <a:lvl1pPr eaLnBrk="0" hangingPunct="0">
              <a:defRPr>
                <a:solidFill>
                  <a:schemeClr val="tx1"/>
                </a:solidFill>
                <a:latin typeface="Calisto MT" charset="0"/>
                <a:ea typeface="ＭＳ Ｐゴシック" charset="0"/>
                <a:cs typeface="Arial" charset="0"/>
              </a:defRPr>
            </a:lvl1pPr>
            <a:lvl2pPr marL="742950" indent="-285750" eaLnBrk="0" hangingPunct="0">
              <a:defRPr>
                <a:solidFill>
                  <a:schemeClr val="tx1"/>
                </a:solidFill>
                <a:latin typeface="Calisto MT" charset="0"/>
                <a:ea typeface="Arial" charset="0"/>
                <a:cs typeface="Arial" charset="0"/>
              </a:defRPr>
            </a:lvl2pPr>
            <a:lvl3pPr marL="1143000" indent="-228600" eaLnBrk="0" hangingPunct="0">
              <a:defRPr>
                <a:solidFill>
                  <a:schemeClr val="tx1"/>
                </a:solidFill>
                <a:latin typeface="Calisto MT" charset="0"/>
                <a:ea typeface="Arial" charset="0"/>
                <a:cs typeface="Arial" charset="0"/>
              </a:defRPr>
            </a:lvl3pPr>
            <a:lvl4pPr marL="1600200" indent="-228600" eaLnBrk="0" hangingPunct="0">
              <a:defRPr>
                <a:solidFill>
                  <a:schemeClr val="tx1"/>
                </a:solidFill>
                <a:latin typeface="Calisto MT" charset="0"/>
                <a:ea typeface="Arial" charset="0"/>
                <a:cs typeface="Arial" charset="0"/>
              </a:defRPr>
            </a:lvl4pPr>
            <a:lvl5pPr marL="2057400" indent="-228600" eaLnBrk="0" hangingPunct="0">
              <a:defRPr>
                <a:solidFill>
                  <a:schemeClr val="tx1"/>
                </a:solidFill>
                <a:latin typeface="Calisto MT" charset="0"/>
                <a:ea typeface="Arial" charset="0"/>
                <a:cs typeface="Arial" charset="0"/>
              </a:defRPr>
            </a:lvl5pPr>
            <a:lvl6pPr marL="2514600" indent="-228600" eaLnBrk="0" fontAlgn="base" hangingPunct="0">
              <a:spcBef>
                <a:spcPct val="0"/>
              </a:spcBef>
              <a:spcAft>
                <a:spcPct val="0"/>
              </a:spcAft>
              <a:defRPr>
                <a:solidFill>
                  <a:schemeClr val="tx1"/>
                </a:solidFill>
                <a:latin typeface="Calisto MT" charset="0"/>
                <a:ea typeface="Arial" charset="0"/>
                <a:cs typeface="Arial" charset="0"/>
              </a:defRPr>
            </a:lvl6pPr>
            <a:lvl7pPr marL="2971800" indent="-228600" eaLnBrk="0" fontAlgn="base" hangingPunct="0">
              <a:spcBef>
                <a:spcPct val="0"/>
              </a:spcBef>
              <a:spcAft>
                <a:spcPct val="0"/>
              </a:spcAft>
              <a:defRPr>
                <a:solidFill>
                  <a:schemeClr val="tx1"/>
                </a:solidFill>
                <a:latin typeface="Calisto MT" charset="0"/>
                <a:ea typeface="Arial" charset="0"/>
                <a:cs typeface="Arial" charset="0"/>
              </a:defRPr>
            </a:lvl7pPr>
            <a:lvl8pPr marL="3429000" indent="-228600" eaLnBrk="0" fontAlgn="base" hangingPunct="0">
              <a:spcBef>
                <a:spcPct val="0"/>
              </a:spcBef>
              <a:spcAft>
                <a:spcPct val="0"/>
              </a:spcAft>
              <a:defRPr>
                <a:solidFill>
                  <a:schemeClr val="tx1"/>
                </a:solidFill>
                <a:latin typeface="Calisto MT" charset="0"/>
                <a:ea typeface="Arial" charset="0"/>
                <a:cs typeface="Arial" charset="0"/>
              </a:defRPr>
            </a:lvl8pPr>
            <a:lvl9pPr marL="3886200" indent="-228600" eaLnBrk="0" fontAlgn="base" hangingPunct="0">
              <a:spcBef>
                <a:spcPct val="0"/>
              </a:spcBef>
              <a:spcAft>
                <a:spcPct val="0"/>
              </a:spcAft>
              <a:defRPr>
                <a:solidFill>
                  <a:schemeClr val="tx1"/>
                </a:solidFill>
                <a:latin typeface="Calisto MT" charset="0"/>
                <a:ea typeface="Arial" charset="0"/>
                <a:cs typeface="Arial" charset="0"/>
              </a:defRPr>
            </a:lvl9pPr>
          </a:lstStyle>
          <a:p>
            <a:pPr algn="ctr" eaLnBrk="1" hangingPunct="1">
              <a:spcBef>
                <a:spcPct val="50000"/>
              </a:spcBef>
            </a:pPr>
            <a:r>
              <a:rPr lang="en-US" sz="3600" b="1">
                <a:solidFill>
                  <a:schemeClr val="bg1"/>
                </a:solidFill>
                <a:effectLst>
                  <a:outerShdw blurRad="38100" dist="38100" dir="2700000" algn="tl">
                    <a:srgbClr val="DDDDDD"/>
                  </a:outerShdw>
                </a:effectLst>
                <a:latin typeface="Arial" charset="0"/>
              </a:rPr>
              <a:t>Retailing Goal – Base 10, Seven Strong</a:t>
            </a:r>
          </a:p>
        </p:txBody>
      </p:sp>
      <p:grpSp>
        <p:nvGrpSpPr>
          <p:cNvPr id="151563" name="Group 7"/>
          <p:cNvGrpSpPr>
            <a:grpSpLocks noChangeAspect="1"/>
          </p:cNvGrpSpPr>
          <p:nvPr/>
        </p:nvGrpSpPr>
        <p:grpSpPr bwMode="auto">
          <a:xfrm>
            <a:off x="3367088" y="2803525"/>
            <a:ext cx="214312" cy="106363"/>
            <a:chOff x="1849" y="864"/>
            <a:chExt cx="203" cy="82"/>
          </a:xfrm>
        </p:grpSpPr>
        <p:sp>
          <p:nvSpPr>
            <p:cNvPr id="15" name="Freeform 8"/>
            <p:cNvSpPr>
              <a:spLocks noChangeAspect="1"/>
            </p:cNvSpPr>
            <p:nvPr/>
          </p:nvSpPr>
          <p:spPr bwMode="auto">
            <a:xfrm>
              <a:off x="1851" y="864"/>
              <a:ext cx="57"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6" name="Rectangle 9"/>
            <p:cNvSpPr>
              <a:spLocks noChangeAspect="1" noChangeArrowheads="1"/>
            </p:cNvSpPr>
            <p:nvPr/>
          </p:nvSpPr>
          <p:spPr bwMode="auto">
            <a:xfrm>
              <a:off x="1968" y="897"/>
              <a:ext cx="84" cy="12"/>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64" name="Group 10"/>
          <p:cNvGrpSpPr>
            <a:grpSpLocks noChangeAspect="1"/>
          </p:cNvGrpSpPr>
          <p:nvPr/>
        </p:nvGrpSpPr>
        <p:grpSpPr bwMode="auto">
          <a:xfrm>
            <a:off x="3359150" y="2998788"/>
            <a:ext cx="214313" cy="106362"/>
            <a:chOff x="1849" y="864"/>
            <a:chExt cx="203" cy="82"/>
          </a:xfrm>
        </p:grpSpPr>
        <p:sp>
          <p:nvSpPr>
            <p:cNvPr id="18" name="Freeform 11"/>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9" name="Rectangle 12"/>
            <p:cNvSpPr>
              <a:spLocks noChangeAspect="1" noChangeArrowheads="1"/>
            </p:cNvSpPr>
            <p:nvPr/>
          </p:nvSpPr>
          <p:spPr bwMode="auto">
            <a:xfrm>
              <a:off x="1968" y="897"/>
              <a:ext cx="84" cy="12"/>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65" name="Group 13"/>
          <p:cNvGrpSpPr>
            <a:grpSpLocks noChangeAspect="1"/>
          </p:cNvGrpSpPr>
          <p:nvPr/>
        </p:nvGrpSpPr>
        <p:grpSpPr bwMode="auto">
          <a:xfrm>
            <a:off x="3359150" y="3360738"/>
            <a:ext cx="214313" cy="106362"/>
            <a:chOff x="1849" y="864"/>
            <a:chExt cx="203" cy="82"/>
          </a:xfrm>
        </p:grpSpPr>
        <p:sp>
          <p:nvSpPr>
            <p:cNvPr id="21" name="Freeform 14"/>
            <p:cNvSpPr>
              <a:spLocks noChangeAspect="1"/>
            </p:cNvSpPr>
            <p:nvPr/>
          </p:nvSpPr>
          <p:spPr bwMode="auto">
            <a:xfrm>
              <a:off x="1849" y="862"/>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22" name="Rectangle 15"/>
            <p:cNvSpPr>
              <a:spLocks noChangeAspect="1" noChangeArrowheads="1"/>
            </p:cNvSpPr>
            <p:nvPr/>
          </p:nvSpPr>
          <p:spPr bwMode="auto">
            <a:xfrm>
              <a:off x="1968" y="897"/>
              <a:ext cx="84" cy="12"/>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66" name="Group 16"/>
          <p:cNvGrpSpPr>
            <a:grpSpLocks noChangeAspect="1"/>
          </p:cNvGrpSpPr>
          <p:nvPr/>
        </p:nvGrpSpPr>
        <p:grpSpPr bwMode="auto">
          <a:xfrm>
            <a:off x="3360738" y="3535363"/>
            <a:ext cx="214312" cy="106362"/>
            <a:chOff x="1849" y="864"/>
            <a:chExt cx="203" cy="82"/>
          </a:xfrm>
        </p:grpSpPr>
        <p:sp>
          <p:nvSpPr>
            <p:cNvPr id="24" name="Freeform 17"/>
            <p:cNvSpPr>
              <a:spLocks noChangeAspect="1"/>
            </p:cNvSpPr>
            <p:nvPr/>
          </p:nvSpPr>
          <p:spPr bwMode="auto">
            <a:xfrm>
              <a:off x="1851" y="864"/>
              <a:ext cx="57"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25" name="Rectangle 18"/>
            <p:cNvSpPr>
              <a:spLocks noChangeAspect="1" noChangeArrowheads="1"/>
            </p:cNvSpPr>
            <p:nvPr/>
          </p:nvSpPr>
          <p:spPr bwMode="auto">
            <a:xfrm>
              <a:off x="1968" y="897"/>
              <a:ext cx="84" cy="12"/>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67" name="Group 19"/>
          <p:cNvGrpSpPr>
            <a:grpSpLocks noChangeAspect="1"/>
          </p:cNvGrpSpPr>
          <p:nvPr/>
        </p:nvGrpSpPr>
        <p:grpSpPr bwMode="auto">
          <a:xfrm>
            <a:off x="3355975" y="3175000"/>
            <a:ext cx="214313" cy="106363"/>
            <a:chOff x="1849" y="864"/>
            <a:chExt cx="203" cy="82"/>
          </a:xfrm>
        </p:grpSpPr>
        <p:sp>
          <p:nvSpPr>
            <p:cNvPr id="27" name="Freeform 20"/>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28" name="Rectangle 21"/>
            <p:cNvSpPr>
              <a:spLocks noChangeAspect="1" noChangeArrowheads="1"/>
            </p:cNvSpPr>
            <p:nvPr/>
          </p:nvSpPr>
          <p:spPr bwMode="auto">
            <a:xfrm>
              <a:off x="1968" y="897"/>
              <a:ext cx="84" cy="12"/>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68" name="Group 23"/>
          <p:cNvGrpSpPr>
            <a:grpSpLocks noChangeAspect="1"/>
          </p:cNvGrpSpPr>
          <p:nvPr/>
        </p:nvGrpSpPr>
        <p:grpSpPr bwMode="auto">
          <a:xfrm>
            <a:off x="6019800" y="2720975"/>
            <a:ext cx="185738" cy="107950"/>
            <a:chOff x="3731" y="950"/>
            <a:chExt cx="232" cy="106"/>
          </a:xfrm>
        </p:grpSpPr>
        <p:sp>
          <p:nvSpPr>
            <p:cNvPr id="30" name="Rectangle 24"/>
            <p:cNvSpPr>
              <a:spLocks noChangeAspect="1" noChangeArrowheads="1"/>
            </p:cNvSpPr>
            <p:nvPr/>
          </p:nvSpPr>
          <p:spPr bwMode="auto">
            <a:xfrm>
              <a:off x="3731" y="994"/>
              <a:ext cx="109"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31" name="Freeform 25"/>
            <p:cNvSpPr>
              <a:spLocks noChangeAspect="1"/>
            </p:cNvSpPr>
            <p:nvPr/>
          </p:nvSpPr>
          <p:spPr bwMode="auto">
            <a:xfrm>
              <a:off x="3888" y="950"/>
              <a:ext cx="42"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69" name="Group 26"/>
          <p:cNvGrpSpPr>
            <a:grpSpLocks noChangeAspect="1"/>
          </p:cNvGrpSpPr>
          <p:nvPr/>
        </p:nvGrpSpPr>
        <p:grpSpPr bwMode="auto">
          <a:xfrm>
            <a:off x="6019800" y="2905125"/>
            <a:ext cx="185738" cy="106363"/>
            <a:chOff x="3731" y="950"/>
            <a:chExt cx="232" cy="106"/>
          </a:xfrm>
        </p:grpSpPr>
        <p:sp>
          <p:nvSpPr>
            <p:cNvPr id="33" name="Rectangle 27"/>
            <p:cNvSpPr>
              <a:spLocks noChangeAspect="1" noChangeArrowheads="1"/>
            </p:cNvSpPr>
            <p:nvPr/>
          </p:nvSpPr>
          <p:spPr bwMode="auto">
            <a:xfrm>
              <a:off x="3731" y="993"/>
              <a:ext cx="109" cy="16"/>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34" name="Freeform 28"/>
            <p:cNvSpPr>
              <a:spLocks noChangeAspect="1"/>
            </p:cNvSpPr>
            <p:nvPr/>
          </p:nvSpPr>
          <p:spPr bwMode="auto">
            <a:xfrm>
              <a:off x="3888" y="952"/>
              <a:ext cx="42" cy="103"/>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70" name="Group 29"/>
          <p:cNvGrpSpPr>
            <a:grpSpLocks noChangeAspect="1"/>
          </p:cNvGrpSpPr>
          <p:nvPr/>
        </p:nvGrpSpPr>
        <p:grpSpPr bwMode="auto">
          <a:xfrm>
            <a:off x="6024563" y="3089275"/>
            <a:ext cx="185737" cy="107950"/>
            <a:chOff x="3731" y="950"/>
            <a:chExt cx="232" cy="106"/>
          </a:xfrm>
        </p:grpSpPr>
        <p:sp>
          <p:nvSpPr>
            <p:cNvPr id="36" name="Rectangle 30"/>
            <p:cNvSpPr>
              <a:spLocks noChangeAspect="1" noChangeArrowheads="1"/>
            </p:cNvSpPr>
            <p:nvPr/>
          </p:nvSpPr>
          <p:spPr bwMode="auto">
            <a:xfrm>
              <a:off x="3753" y="994"/>
              <a:ext cx="87"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37" name="Freeform 31"/>
            <p:cNvSpPr>
              <a:spLocks noChangeAspect="1"/>
            </p:cNvSpPr>
            <p:nvPr/>
          </p:nvSpPr>
          <p:spPr bwMode="auto">
            <a:xfrm>
              <a:off x="3888" y="950"/>
              <a:ext cx="75"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71" name="Group 32"/>
          <p:cNvGrpSpPr>
            <a:grpSpLocks noChangeAspect="1"/>
          </p:cNvGrpSpPr>
          <p:nvPr/>
        </p:nvGrpSpPr>
        <p:grpSpPr bwMode="auto">
          <a:xfrm>
            <a:off x="6019800" y="3273425"/>
            <a:ext cx="185738" cy="107950"/>
            <a:chOff x="3731" y="950"/>
            <a:chExt cx="232" cy="106"/>
          </a:xfrm>
        </p:grpSpPr>
        <p:sp>
          <p:nvSpPr>
            <p:cNvPr id="39" name="Rectangle 33"/>
            <p:cNvSpPr>
              <a:spLocks noChangeAspect="1" noChangeArrowheads="1"/>
            </p:cNvSpPr>
            <p:nvPr/>
          </p:nvSpPr>
          <p:spPr bwMode="auto">
            <a:xfrm>
              <a:off x="3731" y="994"/>
              <a:ext cx="109"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40" name="Freeform 34"/>
            <p:cNvSpPr>
              <a:spLocks noChangeAspect="1"/>
            </p:cNvSpPr>
            <p:nvPr/>
          </p:nvSpPr>
          <p:spPr bwMode="auto">
            <a:xfrm>
              <a:off x="3888" y="950"/>
              <a:ext cx="42"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72" name="Group 35"/>
          <p:cNvGrpSpPr>
            <a:grpSpLocks noChangeAspect="1"/>
          </p:cNvGrpSpPr>
          <p:nvPr/>
        </p:nvGrpSpPr>
        <p:grpSpPr bwMode="auto">
          <a:xfrm>
            <a:off x="6019800" y="3457575"/>
            <a:ext cx="185738" cy="107950"/>
            <a:chOff x="3731" y="950"/>
            <a:chExt cx="232" cy="106"/>
          </a:xfrm>
        </p:grpSpPr>
        <p:sp>
          <p:nvSpPr>
            <p:cNvPr id="42" name="Rectangle 36"/>
            <p:cNvSpPr>
              <a:spLocks noChangeAspect="1" noChangeArrowheads="1"/>
            </p:cNvSpPr>
            <p:nvPr/>
          </p:nvSpPr>
          <p:spPr bwMode="auto">
            <a:xfrm>
              <a:off x="3731" y="994"/>
              <a:ext cx="109"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43" name="Freeform 37"/>
            <p:cNvSpPr>
              <a:spLocks noChangeAspect="1"/>
            </p:cNvSpPr>
            <p:nvPr/>
          </p:nvSpPr>
          <p:spPr bwMode="auto">
            <a:xfrm>
              <a:off x="3888" y="950"/>
              <a:ext cx="42"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73" name="Group 39"/>
          <p:cNvGrpSpPr>
            <a:grpSpLocks noChangeAspect="1"/>
          </p:cNvGrpSpPr>
          <p:nvPr/>
        </p:nvGrpSpPr>
        <p:grpSpPr bwMode="auto">
          <a:xfrm>
            <a:off x="1792288" y="4092575"/>
            <a:ext cx="138112" cy="68263"/>
            <a:chOff x="1849" y="864"/>
            <a:chExt cx="203" cy="82"/>
          </a:xfrm>
        </p:grpSpPr>
        <p:sp>
          <p:nvSpPr>
            <p:cNvPr id="45" name="Freeform 40"/>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46" name="Rectangle 41"/>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74" name="Group 42"/>
          <p:cNvGrpSpPr>
            <a:grpSpLocks noChangeAspect="1"/>
          </p:cNvGrpSpPr>
          <p:nvPr/>
        </p:nvGrpSpPr>
        <p:grpSpPr bwMode="auto">
          <a:xfrm>
            <a:off x="1787525" y="4217988"/>
            <a:ext cx="138113" cy="68262"/>
            <a:chOff x="1849" y="864"/>
            <a:chExt cx="203" cy="82"/>
          </a:xfrm>
        </p:grpSpPr>
        <p:sp>
          <p:nvSpPr>
            <p:cNvPr id="48" name="Freeform 43"/>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49" name="Rectangle 44"/>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75" name="Group 45"/>
          <p:cNvGrpSpPr>
            <a:grpSpLocks noChangeAspect="1"/>
          </p:cNvGrpSpPr>
          <p:nvPr/>
        </p:nvGrpSpPr>
        <p:grpSpPr bwMode="auto">
          <a:xfrm>
            <a:off x="1787525" y="4451350"/>
            <a:ext cx="138113" cy="68263"/>
            <a:chOff x="1849" y="864"/>
            <a:chExt cx="203" cy="82"/>
          </a:xfrm>
        </p:grpSpPr>
        <p:sp>
          <p:nvSpPr>
            <p:cNvPr id="51" name="Freeform 46"/>
            <p:cNvSpPr>
              <a:spLocks noChangeAspect="1"/>
            </p:cNvSpPr>
            <p:nvPr/>
          </p:nvSpPr>
          <p:spPr bwMode="auto">
            <a:xfrm>
              <a:off x="1849" y="860"/>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52" name="Rectangle 47"/>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76" name="Group 48"/>
          <p:cNvGrpSpPr>
            <a:grpSpLocks noChangeAspect="1"/>
          </p:cNvGrpSpPr>
          <p:nvPr/>
        </p:nvGrpSpPr>
        <p:grpSpPr bwMode="auto">
          <a:xfrm>
            <a:off x="1789113" y="4564063"/>
            <a:ext cx="136525" cy="68262"/>
            <a:chOff x="1849" y="864"/>
            <a:chExt cx="203" cy="82"/>
          </a:xfrm>
        </p:grpSpPr>
        <p:sp>
          <p:nvSpPr>
            <p:cNvPr id="54" name="Freeform 49"/>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55" name="Rectangle 50"/>
            <p:cNvSpPr>
              <a:spLocks noChangeAspect="1" noChangeArrowheads="1"/>
            </p:cNvSpPr>
            <p:nvPr/>
          </p:nvSpPr>
          <p:spPr bwMode="auto">
            <a:xfrm>
              <a:off x="1967" y="896"/>
              <a:ext cx="85"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77" name="Group 51"/>
          <p:cNvGrpSpPr>
            <a:grpSpLocks noChangeAspect="1"/>
          </p:cNvGrpSpPr>
          <p:nvPr/>
        </p:nvGrpSpPr>
        <p:grpSpPr bwMode="auto">
          <a:xfrm>
            <a:off x="1785938" y="4332288"/>
            <a:ext cx="138112" cy="68262"/>
            <a:chOff x="1849" y="864"/>
            <a:chExt cx="203" cy="82"/>
          </a:xfrm>
        </p:grpSpPr>
        <p:sp>
          <p:nvSpPr>
            <p:cNvPr id="57" name="Freeform 52"/>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58" name="Rectangle 53"/>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78" name="Group 55"/>
          <p:cNvGrpSpPr>
            <a:grpSpLocks noChangeAspect="1"/>
          </p:cNvGrpSpPr>
          <p:nvPr/>
        </p:nvGrpSpPr>
        <p:grpSpPr bwMode="auto">
          <a:xfrm>
            <a:off x="3352800" y="4098925"/>
            <a:ext cx="119063" cy="69850"/>
            <a:chOff x="3731" y="950"/>
            <a:chExt cx="232" cy="106"/>
          </a:xfrm>
        </p:grpSpPr>
        <p:sp>
          <p:nvSpPr>
            <p:cNvPr id="60" name="Rectangle 56"/>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61" name="Freeform 57"/>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79" name="Group 58"/>
          <p:cNvGrpSpPr>
            <a:grpSpLocks noChangeAspect="1"/>
          </p:cNvGrpSpPr>
          <p:nvPr/>
        </p:nvGrpSpPr>
        <p:grpSpPr bwMode="auto">
          <a:xfrm>
            <a:off x="3352800" y="4217988"/>
            <a:ext cx="119063" cy="68262"/>
            <a:chOff x="3731" y="950"/>
            <a:chExt cx="232" cy="106"/>
          </a:xfrm>
        </p:grpSpPr>
        <p:sp>
          <p:nvSpPr>
            <p:cNvPr id="63" name="Rectangle 59"/>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64" name="Freeform 60"/>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80" name="Group 61"/>
          <p:cNvGrpSpPr>
            <a:grpSpLocks noChangeAspect="1"/>
          </p:cNvGrpSpPr>
          <p:nvPr/>
        </p:nvGrpSpPr>
        <p:grpSpPr bwMode="auto">
          <a:xfrm>
            <a:off x="3355975" y="4337050"/>
            <a:ext cx="119063" cy="68263"/>
            <a:chOff x="3731" y="950"/>
            <a:chExt cx="232" cy="106"/>
          </a:xfrm>
        </p:grpSpPr>
        <p:sp>
          <p:nvSpPr>
            <p:cNvPr id="66" name="Rectangle 62"/>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67" name="Freeform 63"/>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81" name="Group 64"/>
          <p:cNvGrpSpPr>
            <a:grpSpLocks noChangeAspect="1"/>
          </p:cNvGrpSpPr>
          <p:nvPr/>
        </p:nvGrpSpPr>
        <p:grpSpPr bwMode="auto">
          <a:xfrm>
            <a:off x="3352800" y="4454525"/>
            <a:ext cx="119063" cy="69850"/>
            <a:chOff x="3731" y="950"/>
            <a:chExt cx="232" cy="106"/>
          </a:xfrm>
        </p:grpSpPr>
        <p:sp>
          <p:nvSpPr>
            <p:cNvPr id="69" name="Rectangle 65"/>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70" name="Freeform 66"/>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82" name="Group 67"/>
          <p:cNvGrpSpPr>
            <a:grpSpLocks noChangeAspect="1"/>
          </p:cNvGrpSpPr>
          <p:nvPr/>
        </p:nvGrpSpPr>
        <p:grpSpPr bwMode="auto">
          <a:xfrm>
            <a:off x="3352800" y="4573588"/>
            <a:ext cx="119063" cy="69850"/>
            <a:chOff x="3731" y="950"/>
            <a:chExt cx="232" cy="106"/>
          </a:xfrm>
        </p:grpSpPr>
        <p:sp>
          <p:nvSpPr>
            <p:cNvPr id="72" name="Rectangle 68"/>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73" name="Freeform 69"/>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83" name="Group 71"/>
          <p:cNvGrpSpPr>
            <a:grpSpLocks noChangeAspect="1"/>
          </p:cNvGrpSpPr>
          <p:nvPr/>
        </p:nvGrpSpPr>
        <p:grpSpPr bwMode="auto">
          <a:xfrm>
            <a:off x="5957888" y="4092575"/>
            <a:ext cx="138112" cy="68263"/>
            <a:chOff x="1849" y="864"/>
            <a:chExt cx="203" cy="82"/>
          </a:xfrm>
        </p:grpSpPr>
        <p:sp>
          <p:nvSpPr>
            <p:cNvPr id="75" name="Freeform 72"/>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76" name="Rectangle 73"/>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84" name="Group 74"/>
          <p:cNvGrpSpPr>
            <a:grpSpLocks noChangeAspect="1"/>
          </p:cNvGrpSpPr>
          <p:nvPr/>
        </p:nvGrpSpPr>
        <p:grpSpPr bwMode="auto">
          <a:xfrm>
            <a:off x="5953125" y="4217988"/>
            <a:ext cx="138113" cy="68262"/>
            <a:chOff x="1849" y="864"/>
            <a:chExt cx="203" cy="82"/>
          </a:xfrm>
        </p:grpSpPr>
        <p:sp>
          <p:nvSpPr>
            <p:cNvPr id="78" name="Freeform 75"/>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79" name="Rectangle 76"/>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85" name="Group 77"/>
          <p:cNvGrpSpPr>
            <a:grpSpLocks noChangeAspect="1"/>
          </p:cNvGrpSpPr>
          <p:nvPr/>
        </p:nvGrpSpPr>
        <p:grpSpPr bwMode="auto">
          <a:xfrm>
            <a:off x="5953125" y="4451350"/>
            <a:ext cx="138113" cy="68263"/>
            <a:chOff x="1849" y="864"/>
            <a:chExt cx="203" cy="82"/>
          </a:xfrm>
        </p:grpSpPr>
        <p:sp>
          <p:nvSpPr>
            <p:cNvPr id="81" name="Freeform 78"/>
            <p:cNvSpPr>
              <a:spLocks noChangeAspect="1"/>
            </p:cNvSpPr>
            <p:nvPr/>
          </p:nvSpPr>
          <p:spPr bwMode="auto">
            <a:xfrm>
              <a:off x="1849" y="860"/>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82" name="Rectangle 79"/>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86" name="Group 80"/>
          <p:cNvGrpSpPr>
            <a:grpSpLocks noChangeAspect="1"/>
          </p:cNvGrpSpPr>
          <p:nvPr/>
        </p:nvGrpSpPr>
        <p:grpSpPr bwMode="auto">
          <a:xfrm>
            <a:off x="5954713" y="4564063"/>
            <a:ext cx="136525" cy="68262"/>
            <a:chOff x="1849" y="864"/>
            <a:chExt cx="203" cy="82"/>
          </a:xfrm>
        </p:grpSpPr>
        <p:sp>
          <p:nvSpPr>
            <p:cNvPr id="84" name="Freeform 81"/>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85" name="Rectangle 82"/>
            <p:cNvSpPr>
              <a:spLocks noChangeAspect="1" noChangeArrowheads="1"/>
            </p:cNvSpPr>
            <p:nvPr/>
          </p:nvSpPr>
          <p:spPr bwMode="auto">
            <a:xfrm>
              <a:off x="1967" y="896"/>
              <a:ext cx="85"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87" name="Group 83"/>
          <p:cNvGrpSpPr>
            <a:grpSpLocks noChangeAspect="1"/>
          </p:cNvGrpSpPr>
          <p:nvPr/>
        </p:nvGrpSpPr>
        <p:grpSpPr bwMode="auto">
          <a:xfrm>
            <a:off x="5951538" y="4332288"/>
            <a:ext cx="138112" cy="68262"/>
            <a:chOff x="1849" y="864"/>
            <a:chExt cx="203" cy="82"/>
          </a:xfrm>
        </p:grpSpPr>
        <p:sp>
          <p:nvSpPr>
            <p:cNvPr id="87" name="Freeform 84"/>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88" name="Rectangle 85"/>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88" name="Group 87"/>
          <p:cNvGrpSpPr>
            <a:grpSpLocks noChangeAspect="1"/>
          </p:cNvGrpSpPr>
          <p:nvPr/>
        </p:nvGrpSpPr>
        <p:grpSpPr bwMode="auto">
          <a:xfrm>
            <a:off x="7467600" y="4087813"/>
            <a:ext cx="119063" cy="69850"/>
            <a:chOff x="3731" y="950"/>
            <a:chExt cx="232" cy="106"/>
          </a:xfrm>
        </p:grpSpPr>
        <p:sp>
          <p:nvSpPr>
            <p:cNvPr id="90" name="Rectangle 88"/>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91" name="Freeform 89"/>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89" name="Group 90"/>
          <p:cNvGrpSpPr>
            <a:grpSpLocks noChangeAspect="1"/>
          </p:cNvGrpSpPr>
          <p:nvPr/>
        </p:nvGrpSpPr>
        <p:grpSpPr bwMode="auto">
          <a:xfrm>
            <a:off x="7467600" y="4206875"/>
            <a:ext cx="119063" cy="68263"/>
            <a:chOff x="3731" y="950"/>
            <a:chExt cx="232" cy="106"/>
          </a:xfrm>
        </p:grpSpPr>
        <p:sp>
          <p:nvSpPr>
            <p:cNvPr id="93" name="Rectangle 91"/>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94" name="Freeform 92"/>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90" name="Group 93"/>
          <p:cNvGrpSpPr>
            <a:grpSpLocks noChangeAspect="1"/>
          </p:cNvGrpSpPr>
          <p:nvPr/>
        </p:nvGrpSpPr>
        <p:grpSpPr bwMode="auto">
          <a:xfrm>
            <a:off x="7470775" y="4325938"/>
            <a:ext cx="119063" cy="68262"/>
            <a:chOff x="3731" y="950"/>
            <a:chExt cx="232" cy="106"/>
          </a:xfrm>
        </p:grpSpPr>
        <p:sp>
          <p:nvSpPr>
            <p:cNvPr id="96" name="Rectangle 94"/>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97" name="Freeform 95"/>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91" name="Group 96"/>
          <p:cNvGrpSpPr>
            <a:grpSpLocks noChangeAspect="1"/>
          </p:cNvGrpSpPr>
          <p:nvPr/>
        </p:nvGrpSpPr>
        <p:grpSpPr bwMode="auto">
          <a:xfrm>
            <a:off x="7467600" y="4443413"/>
            <a:ext cx="119063" cy="69850"/>
            <a:chOff x="3731" y="950"/>
            <a:chExt cx="232" cy="106"/>
          </a:xfrm>
        </p:grpSpPr>
        <p:sp>
          <p:nvSpPr>
            <p:cNvPr id="99" name="Rectangle 97"/>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00" name="Freeform 98"/>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92" name="Group 99"/>
          <p:cNvGrpSpPr>
            <a:grpSpLocks noChangeAspect="1"/>
          </p:cNvGrpSpPr>
          <p:nvPr/>
        </p:nvGrpSpPr>
        <p:grpSpPr bwMode="auto">
          <a:xfrm>
            <a:off x="7467600" y="4562475"/>
            <a:ext cx="119063" cy="69850"/>
            <a:chOff x="3731" y="950"/>
            <a:chExt cx="232" cy="106"/>
          </a:xfrm>
        </p:grpSpPr>
        <p:sp>
          <p:nvSpPr>
            <p:cNvPr id="102" name="Rectangle 100"/>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03" name="Freeform 101"/>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93" name="Group 103"/>
          <p:cNvGrpSpPr>
            <a:grpSpLocks noChangeAspect="1"/>
          </p:cNvGrpSpPr>
          <p:nvPr/>
        </p:nvGrpSpPr>
        <p:grpSpPr bwMode="auto">
          <a:xfrm>
            <a:off x="920750" y="5013325"/>
            <a:ext cx="138113" cy="68263"/>
            <a:chOff x="1849" y="864"/>
            <a:chExt cx="203" cy="82"/>
          </a:xfrm>
        </p:grpSpPr>
        <p:sp>
          <p:nvSpPr>
            <p:cNvPr id="105" name="Freeform 104"/>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06" name="Rectangle 105"/>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94" name="Group 106"/>
          <p:cNvGrpSpPr>
            <a:grpSpLocks noChangeAspect="1"/>
          </p:cNvGrpSpPr>
          <p:nvPr/>
        </p:nvGrpSpPr>
        <p:grpSpPr bwMode="auto">
          <a:xfrm>
            <a:off x="915988" y="5138738"/>
            <a:ext cx="138112" cy="68262"/>
            <a:chOff x="1849" y="864"/>
            <a:chExt cx="203" cy="82"/>
          </a:xfrm>
        </p:grpSpPr>
        <p:sp>
          <p:nvSpPr>
            <p:cNvPr id="108" name="Freeform 107"/>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09" name="Rectangle 108"/>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95" name="Group 109"/>
          <p:cNvGrpSpPr>
            <a:grpSpLocks noChangeAspect="1"/>
          </p:cNvGrpSpPr>
          <p:nvPr/>
        </p:nvGrpSpPr>
        <p:grpSpPr bwMode="auto">
          <a:xfrm>
            <a:off x="915988" y="5372100"/>
            <a:ext cx="138112" cy="68263"/>
            <a:chOff x="1849" y="864"/>
            <a:chExt cx="203" cy="82"/>
          </a:xfrm>
        </p:grpSpPr>
        <p:sp>
          <p:nvSpPr>
            <p:cNvPr id="111" name="Freeform 110"/>
            <p:cNvSpPr>
              <a:spLocks noChangeAspect="1"/>
            </p:cNvSpPr>
            <p:nvPr/>
          </p:nvSpPr>
          <p:spPr bwMode="auto">
            <a:xfrm>
              <a:off x="1849" y="860"/>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12" name="Rectangle 111"/>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96" name="Group 112"/>
          <p:cNvGrpSpPr>
            <a:grpSpLocks noChangeAspect="1"/>
          </p:cNvGrpSpPr>
          <p:nvPr/>
        </p:nvGrpSpPr>
        <p:grpSpPr bwMode="auto">
          <a:xfrm>
            <a:off x="917575" y="5484813"/>
            <a:ext cx="136525" cy="68262"/>
            <a:chOff x="1849" y="864"/>
            <a:chExt cx="203" cy="82"/>
          </a:xfrm>
        </p:grpSpPr>
        <p:sp>
          <p:nvSpPr>
            <p:cNvPr id="114" name="Freeform 113"/>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15" name="Rectangle 114"/>
            <p:cNvSpPr>
              <a:spLocks noChangeAspect="1" noChangeArrowheads="1"/>
            </p:cNvSpPr>
            <p:nvPr/>
          </p:nvSpPr>
          <p:spPr bwMode="auto">
            <a:xfrm>
              <a:off x="1967" y="896"/>
              <a:ext cx="85"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97" name="Group 115"/>
          <p:cNvGrpSpPr>
            <a:grpSpLocks noChangeAspect="1"/>
          </p:cNvGrpSpPr>
          <p:nvPr/>
        </p:nvGrpSpPr>
        <p:grpSpPr bwMode="auto">
          <a:xfrm>
            <a:off x="914400" y="5253038"/>
            <a:ext cx="138113" cy="68262"/>
            <a:chOff x="1849" y="864"/>
            <a:chExt cx="203" cy="82"/>
          </a:xfrm>
        </p:grpSpPr>
        <p:sp>
          <p:nvSpPr>
            <p:cNvPr id="117" name="Freeform 116"/>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18" name="Rectangle 117"/>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598" name="Group 119"/>
          <p:cNvGrpSpPr>
            <a:grpSpLocks noChangeAspect="1"/>
          </p:cNvGrpSpPr>
          <p:nvPr/>
        </p:nvGrpSpPr>
        <p:grpSpPr bwMode="auto">
          <a:xfrm>
            <a:off x="2316163" y="5013325"/>
            <a:ext cx="119062" cy="69850"/>
            <a:chOff x="3731" y="950"/>
            <a:chExt cx="232" cy="106"/>
          </a:xfrm>
        </p:grpSpPr>
        <p:sp>
          <p:nvSpPr>
            <p:cNvPr id="120" name="Rectangle 120"/>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21" name="Freeform 121"/>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599" name="Group 122"/>
          <p:cNvGrpSpPr>
            <a:grpSpLocks noChangeAspect="1"/>
          </p:cNvGrpSpPr>
          <p:nvPr/>
        </p:nvGrpSpPr>
        <p:grpSpPr bwMode="auto">
          <a:xfrm>
            <a:off x="2316163" y="5132388"/>
            <a:ext cx="119062" cy="68262"/>
            <a:chOff x="3731" y="950"/>
            <a:chExt cx="232" cy="106"/>
          </a:xfrm>
        </p:grpSpPr>
        <p:sp>
          <p:nvSpPr>
            <p:cNvPr id="123" name="Rectangle 123"/>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24" name="Freeform 124"/>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00" name="Group 125"/>
          <p:cNvGrpSpPr>
            <a:grpSpLocks noChangeAspect="1"/>
          </p:cNvGrpSpPr>
          <p:nvPr/>
        </p:nvGrpSpPr>
        <p:grpSpPr bwMode="auto">
          <a:xfrm>
            <a:off x="2319338" y="5251450"/>
            <a:ext cx="119062" cy="68263"/>
            <a:chOff x="3731" y="950"/>
            <a:chExt cx="232" cy="106"/>
          </a:xfrm>
        </p:grpSpPr>
        <p:sp>
          <p:nvSpPr>
            <p:cNvPr id="126" name="Rectangle 126"/>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27" name="Freeform 127"/>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01" name="Group 128"/>
          <p:cNvGrpSpPr>
            <a:grpSpLocks noChangeAspect="1"/>
          </p:cNvGrpSpPr>
          <p:nvPr/>
        </p:nvGrpSpPr>
        <p:grpSpPr bwMode="auto">
          <a:xfrm>
            <a:off x="2316163" y="5368925"/>
            <a:ext cx="119062" cy="69850"/>
            <a:chOff x="3731" y="950"/>
            <a:chExt cx="232" cy="106"/>
          </a:xfrm>
        </p:grpSpPr>
        <p:sp>
          <p:nvSpPr>
            <p:cNvPr id="129" name="Rectangle 129"/>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30" name="Freeform 130"/>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02" name="Group 131"/>
          <p:cNvGrpSpPr>
            <a:grpSpLocks noChangeAspect="1"/>
          </p:cNvGrpSpPr>
          <p:nvPr/>
        </p:nvGrpSpPr>
        <p:grpSpPr bwMode="auto">
          <a:xfrm>
            <a:off x="2316163" y="5487988"/>
            <a:ext cx="119062" cy="69850"/>
            <a:chOff x="3731" y="950"/>
            <a:chExt cx="232" cy="106"/>
          </a:xfrm>
        </p:grpSpPr>
        <p:sp>
          <p:nvSpPr>
            <p:cNvPr id="132" name="Rectangle 132"/>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33" name="Freeform 133"/>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03" name="Group 135"/>
          <p:cNvGrpSpPr>
            <a:grpSpLocks noChangeAspect="1"/>
          </p:cNvGrpSpPr>
          <p:nvPr/>
        </p:nvGrpSpPr>
        <p:grpSpPr bwMode="auto">
          <a:xfrm>
            <a:off x="2986088" y="5013325"/>
            <a:ext cx="138112" cy="68263"/>
            <a:chOff x="1849" y="864"/>
            <a:chExt cx="203" cy="82"/>
          </a:xfrm>
        </p:grpSpPr>
        <p:sp>
          <p:nvSpPr>
            <p:cNvPr id="135" name="Freeform 136"/>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36" name="Rectangle 137"/>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04" name="Group 138"/>
          <p:cNvGrpSpPr>
            <a:grpSpLocks noChangeAspect="1"/>
          </p:cNvGrpSpPr>
          <p:nvPr/>
        </p:nvGrpSpPr>
        <p:grpSpPr bwMode="auto">
          <a:xfrm>
            <a:off x="2981325" y="5138738"/>
            <a:ext cx="138113" cy="68262"/>
            <a:chOff x="1849" y="864"/>
            <a:chExt cx="203" cy="82"/>
          </a:xfrm>
        </p:grpSpPr>
        <p:sp>
          <p:nvSpPr>
            <p:cNvPr id="138" name="Freeform 139"/>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39" name="Rectangle 140"/>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05" name="Group 141"/>
          <p:cNvGrpSpPr>
            <a:grpSpLocks noChangeAspect="1"/>
          </p:cNvGrpSpPr>
          <p:nvPr/>
        </p:nvGrpSpPr>
        <p:grpSpPr bwMode="auto">
          <a:xfrm>
            <a:off x="2981325" y="5372100"/>
            <a:ext cx="138113" cy="68263"/>
            <a:chOff x="1849" y="864"/>
            <a:chExt cx="203" cy="82"/>
          </a:xfrm>
        </p:grpSpPr>
        <p:sp>
          <p:nvSpPr>
            <p:cNvPr id="141" name="Freeform 142"/>
            <p:cNvSpPr>
              <a:spLocks noChangeAspect="1"/>
            </p:cNvSpPr>
            <p:nvPr/>
          </p:nvSpPr>
          <p:spPr bwMode="auto">
            <a:xfrm>
              <a:off x="1849" y="860"/>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42" name="Rectangle 143"/>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06" name="Group 144"/>
          <p:cNvGrpSpPr>
            <a:grpSpLocks noChangeAspect="1"/>
          </p:cNvGrpSpPr>
          <p:nvPr/>
        </p:nvGrpSpPr>
        <p:grpSpPr bwMode="auto">
          <a:xfrm>
            <a:off x="2982913" y="5484813"/>
            <a:ext cx="136525" cy="68262"/>
            <a:chOff x="1849" y="864"/>
            <a:chExt cx="203" cy="82"/>
          </a:xfrm>
        </p:grpSpPr>
        <p:sp>
          <p:nvSpPr>
            <p:cNvPr id="144" name="Freeform 145"/>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45" name="Rectangle 146"/>
            <p:cNvSpPr>
              <a:spLocks noChangeAspect="1" noChangeArrowheads="1"/>
            </p:cNvSpPr>
            <p:nvPr/>
          </p:nvSpPr>
          <p:spPr bwMode="auto">
            <a:xfrm>
              <a:off x="1967" y="896"/>
              <a:ext cx="85"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07" name="Group 147"/>
          <p:cNvGrpSpPr>
            <a:grpSpLocks noChangeAspect="1"/>
          </p:cNvGrpSpPr>
          <p:nvPr/>
        </p:nvGrpSpPr>
        <p:grpSpPr bwMode="auto">
          <a:xfrm>
            <a:off x="2979738" y="5253038"/>
            <a:ext cx="138112" cy="68262"/>
            <a:chOff x="1849" y="864"/>
            <a:chExt cx="203" cy="82"/>
          </a:xfrm>
        </p:grpSpPr>
        <p:sp>
          <p:nvSpPr>
            <p:cNvPr id="147" name="Freeform 148"/>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48" name="Rectangle 149"/>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08" name="Group 151"/>
          <p:cNvGrpSpPr>
            <a:grpSpLocks noChangeAspect="1"/>
          </p:cNvGrpSpPr>
          <p:nvPr/>
        </p:nvGrpSpPr>
        <p:grpSpPr bwMode="auto">
          <a:xfrm>
            <a:off x="4297363" y="5013325"/>
            <a:ext cx="119062" cy="69850"/>
            <a:chOff x="3731" y="950"/>
            <a:chExt cx="232" cy="106"/>
          </a:xfrm>
        </p:grpSpPr>
        <p:sp>
          <p:nvSpPr>
            <p:cNvPr id="150" name="Rectangle 152"/>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51" name="Freeform 153"/>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09" name="Group 154"/>
          <p:cNvGrpSpPr>
            <a:grpSpLocks noChangeAspect="1"/>
          </p:cNvGrpSpPr>
          <p:nvPr/>
        </p:nvGrpSpPr>
        <p:grpSpPr bwMode="auto">
          <a:xfrm>
            <a:off x="4297363" y="5132388"/>
            <a:ext cx="119062" cy="68262"/>
            <a:chOff x="3731" y="950"/>
            <a:chExt cx="232" cy="106"/>
          </a:xfrm>
        </p:grpSpPr>
        <p:sp>
          <p:nvSpPr>
            <p:cNvPr id="153" name="Rectangle 155"/>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54" name="Freeform 156"/>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10" name="Group 157"/>
          <p:cNvGrpSpPr>
            <a:grpSpLocks noChangeAspect="1"/>
          </p:cNvGrpSpPr>
          <p:nvPr/>
        </p:nvGrpSpPr>
        <p:grpSpPr bwMode="auto">
          <a:xfrm>
            <a:off x="4300538" y="5251450"/>
            <a:ext cx="119062" cy="68263"/>
            <a:chOff x="3731" y="950"/>
            <a:chExt cx="232" cy="106"/>
          </a:xfrm>
        </p:grpSpPr>
        <p:sp>
          <p:nvSpPr>
            <p:cNvPr id="156" name="Rectangle 158"/>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57" name="Freeform 159"/>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11" name="Group 160"/>
          <p:cNvGrpSpPr>
            <a:grpSpLocks noChangeAspect="1"/>
          </p:cNvGrpSpPr>
          <p:nvPr/>
        </p:nvGrpSpPr>
        <p:grpSpPr bwMode="auto">
          <a:xfrm>
            <a:off x="4297363" y="5368925"/>
            <a:ext cx="119062" cy="69850"/>
            <a:chOff x="3731" y="950"/>
            <a:chExt cx="232" cy="106"/>
          </a:xfrm>
        </p:grpSpPr>
        <p:sp>
          <p:nvSpPr>
            <p:cNvPr id="159" name="Rectangle 161"/>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60" name="Freeform 162"/>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12" name="Group 163"/>
          <p:cNvGrpSpPr>
            <a:grpSpLocks noChangeAspect="1"/>
          </p:cNvGrpSpPr>
          <p:nvPr/>
        </p:nvGrpSpPr>
        <p:grpSpPr bwMode="auto">
          <a:xfrm>
            <a:off x="4297363" y="5487988"/>
            <a:ext cx="119062" cy="69850"/>
            <a:chOff x="3731" y="950"/>
            <a:chExt cx="232" cy="106"/>
          </a:xfrm>
        </p:grpSpPr>
        <p:sp>
          <p:nvSpPr>
            <p:cNvPr id="162" name="Rectangle 164"/>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63" name="Freeform 165"/>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13" name="Group 167"/>
          <p:cNvGrpSpPr>
            <a:grpSpLocks noChangeAspect="1"/>
          </p:cNvGrpSpPr>
          <p:nvPr/>
        </p:nvGrpSpPr>
        <p:grpSpPr bwMode="auto">
          <a:xfrm>
            <a:off x="4967288" y="5013325"/>
            <a:ext cx="138112" cy="68263"/>
            <a:chOff x="1849" y="864"/>
            <a:chExt cx="203" cy="82"/>
          </a:xfrm>
        </p:grpSpPr>
        <p:sp>
          <p:nvSpPr>
            <p:cNvPr id="165" name="Freeform 168"/>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66" name="Rectangle 169"/>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14" name="Group 170"/>
          <p:cNvGrpSpPr>
            <a:grpSpLocks noChangeAspect="1"/>
          </p:cNvGrpSpPr>
          <p:nvPr/>
        </p:nvGrpSpPr>
        <p:grpSpPr bwMode="auto">
          <a:xfrm>
            <a:off x="4962525" y="5138738"/>
            <a:ext cx="138113" cy="68262"/>
            <a:chOff x="1849" y="864"/>
            <a:chExt cx="203" cy="82"/>
          </a:xfrm>
        </p:grpSpPr>
        <p:sp>
          <p:nvSpPr>
            <p:cNvPr id="168" name="Freeform 171"/>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69" name="Rectangle 172"/>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15" name="Group 173"/>
          <p:cNvGrpSpPr>
            <a:grpSpLocks noChangeAspect="1"/>
          </p:cNvGrpSpPr>
          <p:nvPr/>
        </p:nvGrpSpPr>
        <p:grpSpPr bwMode="auto">
          <a:xfrm>
            <a:off x="4962525" y="5372100"/>
            <a:ext cx="138113" cy="68263"/>
            <a:chOff x="1849" y="864"/>
            <a:chExt cx="203" cy="82"/>
          </a:xfrm>
        </p:grpSpPr>
        <p:sp>
          <p:nvSpPr>
            <p:cNvPr id="171" name="Freeform 174"/>
            <p:cNvSpPr>
              <a:spLocks noChangeAspect="1"/>
            </p:cNvSpPr>
            <p:nvPr/>
          </p:nvSpPr>
          <p:spPr bwMode="auto">
            <a:xfrm>
              <a:off x="1849" y="860"/>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72" name="Rectangle 175"/>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16" name="Group 176"/>
          <p:cNvGrpSpPr>
            <a:grpSpLocks noChangeAspect="1"/>
          </p:cNvGrpSpPr>
          <p:nvPr/>
        </p:nvGrpSpPr>
        <p:grpSpPr bwMode="auto">
          <a:xfrm>
            <a:off x="4964113" y="5484813"/>
            <a:ext cx="136525" cy="68262"/>
            <a:chOff x="1849" y="864"/>
            <a:chExt cx="203" cy="82"/>
          </a:xfrm>
        </p:grpSpPr>
        <p:sp>
          <p:nvSpPr>
            <p:cNvPr id="174" name="Freeform 177"/>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75" name="Rectangle 178"/>
            <p:cNvSpPr>
              <a:spLocks noChangeAspect="1" noChangeArrowheads="1"/>
            </p:cNvSpPr>
            <p:nvPr/>
          </p:nvSpPr>
          <p:spPr bwMode="auto">
            <a:xfrm>
              <a:off x="1967" y="896"/>
              <a:ext cx="85"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17" name="Group 179"/>
          <p:cNvGrpSpPr>
            <a:grpSpLocks noChangeAspect="1"/>
          </p:cNvGrpSpPr>
          <p:nvPr/>
        </p:nvGrpSpPr>
        <p:grpSpPr bwMode="auto">
          <a:xfrm>
            <a:off x="4960938" y="5253038"/>
            <a:ext cx="138112" cy="68262"/>
            <a:chOff x="1849" y="864"/>
            <a:chExt cx="203" cy="82"/>
          </a:xfrm>
        </p:grpSpPr>
        <p:sp>
          <p:nvSpPr>
            <p:cNvPr id="177" name="Freeform 180"/>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78" name="Rectangle 181"/>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18" name="Group 183"/>
          <p:cNvGrpSpPr>
            <a:grpSpLocks noChangeAspect="1"/>
          </p:cNvGrpSpPr>
          <p:nvPr/>
        </p:nvGrpSpPr>
        <p:grpSpPr bwMode="auto">
          <a:xfrm>
            <a:off x="6324600" y="5013325"/>
            <a:ext cx="119063" cy="69850"/>
            <a:chOff x="3731" y="950"/>
            <a:chExt cx="232" cy="106"/>
          </a:xfrm>
        </p:grpSpPr>
        <p:sp>
          <p:nvSpPr>
            <p:cNvPr id="180" name="Rectangle 184"/>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81" name="Freeform 185"/>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19" name="Group 186"/>
          <p:cNvGrpSpPr>
            <a:grpSpLocks noChangeAspect="1"/>
          </p:cNvGrpSpPr>
          <p:nvPr/>
        </p:nvGrpSpPr>
        <p:grpSpPr bwMode="auto">
          <a:xfrm>
            <a:off x="6324600" y="5132388"/>
            <a:ext cx="119063" cy="68262"/>
            <a:chOff x="3731" y="950"/>
            <a:chExt cx="232" cy="106"/>
          </a:xfrm>
        </p:grpSpPr>
        <p:sp>
          <p:nvSpPr>
            <p:cNvPr id="183" name="Rectangle 187"/>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84" name="Freeform 188"/>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20" name="Group 189"/>
          <p:cNvGrpSpPr>
            <a:grpSpLocks noChangeAspect="1"/>
          </p:cNvGrpSpPr>
          <p:nvPr/>
        </p:nvGrpSpPr>
        <p:grpSpPr bwMode="auto">
          <a:xfrm>
            <a:off x="6327775" y="5251450"/>
            <a:ext cx="119063" cy="68263"/>
            <a:chOff x="3731" y="950"/>
            <a:chExt cx="232" cy="106"/>
          </a:xfrm>
        </p:grpSpPr>
        <p:sp>
          <p:nvSpPr>
            <p:cNvPr id="186" name="Rectangle 190"/>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87" name="Freeform 191"/>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21" name="Group 192"/>
          <p:cNvGrpSpPr>
            <a:grpSpLocks noChangeAspect="1"/>
          </p:cNvGrpSpPr>
          <p:nvPr/>
        </p:nvGrpSpPr>
        <p:grpSpPr bwMode="auto">
          <a:xfrm>
            <a:off x="6324600" y="5368925"/>
            <a:ext cx="119063" cy="69850"/>
            <a:chOff x="3731" y="950"/>
            <a:chExt cx="232" cy="106"/>
          </a:xfrm>
        </p:grpSpPr>
        <p:sp>
          <p:nvSpPr>
            <p:cNvPr id="189" name="Rectangle 193"/>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90" name="Freeform 194"/>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22" name="Group 195"/>
          <p:cNvGrpSpPr>
            <a:grpSpLocks noChangeAspect="1"/>
          </p:cNvGrpSpPr>
          <p:nvPr/>
        </p:nvGrpSpPr>
        <p:grpSpPr bwMode="auto">
          <a:xfrm>
            <a:off x="6324600" y="5487988"/>
            <a:ext cx="119063" cy="69850"/>
            <a:chOff x="3731" y="950"/>
            <a:chExt cx="232" cy="106"/>
          </a:xfrm>
        </p:grpSpPr>
        <p:sp>
          <p:nvSpPr>
            <p:cNvPr id="192" name="Rectangle 196"/>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193" name="Freeform 197"/>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23" name="Group 199"/>
          <p:cNvGrpSpPr>
            <a:grpSpLocks noChangeAspect="1"/>
          </p:cNvGrpSpPr>
          <p:nvPr/>
        </p:nvGrpSpPr>
        <p:grpSpPr bwMode="auto">
          <a:xfrm>
            <a:off x="7024688" y="5013325"/>
            <a:ext cx="138112" cy="68263"/>
            <a:chOff x="1849" y="864"/>
            <a:chExt cx="203" cy="82"/>
          </a:xfrm>
        </p:grpSpPr>
        <p:sp>
          <p:nvSpPr>
            <p:cNvPr id="195" name="Freeform 200"/>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96" name="Rectangle 201"/>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24" name="Group 202"/>
          <p:cNvGrpSpPr>
            <a:grpSpLocks noChangeAspect="1"/>
          </p:cNvGrpSpPr>
          <p:nvPr/>
        </p:nvGrpSpPr>
        <p:grpSpPr bwMode="auto">
          <a:xfrm>
            <a:off x="7019925" y="5138738"/>
            <a:ext cx="138113" cy="68262"/>
            <a:chOff x="1849" y="864"/>
            <a:chExt cx="203" cy="82"/>
          </a:xfrm>
        </p:grpSpPr>
        <p:sp>
          <p:nvSpPr>
            <p:cNvPr id="198" name="Freeform 203"/>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199" name="Rectangle 204"/>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25" name="Group 205"/>
          <p:cNvGrpSpPr>
            <a:grpSpLocks noChangeAspect="1"/>
          </p:cNvGrpSpPr>
          <p:nvPr/>
        </p:nvGrpSpPr>
        <p:grpSpPr bwMode="auto">
          <a:xfrm>
            <a:off x="7019925" y="5372100"/>
            <a:ext cx="138113" cy="68263"/>
            <a:chOff x="1849" y="864"/>
            <a:chExt cx="203" cy="82"/>
          </a:xfrm>
        </p:grpSpPr>
        <p:sp>
          <p:nvSpPr>
            <p:cNvPr id="201" name="Freeform 206"/>
            <p:cNvSpPr>
              <a:spLocks noChangeAspect="1"/>
            </p:cNvSpPr>
            <p:nvPr/>
          </p:nvSpPr>
          <p:spPr bwMode="auto">
            <a:xfrm>
              <a:off x="1849" y="860"/>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202" name="Rectangle 207"/>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26" name="Group 208"/>
          <p:cNvGrpSpPr>
            <a:grpSpLocks noChangeAspect="1"/>
          </p:cNvGrpSpPr>
          <p:nvPr/>
        </p:nvGrpSpPr>
        <p:grpSpPr bwMode="auto">
          <a:xfrm>
            <a:off x="7021513" y="5484813"/>
            <a:ext cx="136525" cy="68262"/>
            <a:chOff x="1849" y="864"/>
            <a:chExt cx="203" cy="82"/>
          </a:xfrm>
        </p:grpSpPr>
        <p:sp>
          <p:nvSpPr>
            <p:cNvPr id="204" name="Freeform 209"/>
            <p:cNvSpPr>
              <a:spLocks noChangeAspect="1"/>
            </p:cNvSpPr>
            <p:nvPr/>
          </p:nvSpPr>
          <p:spPr bwMode="auto">
            <a:xfrm>
              <a:off x="1849" y="864"/>
              <a:ext cx="59"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205" name="Rectangle 210"/>
            <p:cNvSpPr>
              <a:spLocks noChangeAspect="1" noChangeArrowheads="1"/>
            </p:cNvSpPr>
            <p:nvPr/>
          </p:nvSpPr>
          <p:spPr bwMode="auto">
            <a:xfrm>
              <a:off x="1967" y="896"/>
              <a:ext cx="85"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27" name="Group 211"/>
          <p:cNvGrpSpPr>
            <a:grpSpLocks noChangeAspect="1"/>
          </p:cNvGrpSpPr>
          <p:nvPr/>
        </p:nvGrpSpPr>
        <p:grpSpPr bwMode="auto">
          <a:xfrm>
            <a:off x="7018338" y="5253038"/>
            <a:ext cx="138112" cy="68262"/>
            <a:chOff x="1849" y="864"/>
            <a:chExt cx="203" cy="82"/>
          </a:xfrm>
        </p:grpSpPr>
        <p:sp>
          <p:nvSpPr>
            <p:cNvPr id="207" name="Freeform 212"/>
            <p:cNvSpPr>
              <a:spLocks noChangeAspect="1"/>
            </p:cNvSpPr>
            <p:nvPr/>
          </p:nvSpPr>
          <p:spPr bwMode="auto">
            <a:xfrm>
              <a:off x="1849" y="864"/>
              <a:ext cx="58" cy="82"/>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sp>
          <p:nvSpPr>
            <p:cNvPr id="208" name="Rectangle 213"/>
            <p:cNvSpPr>
              <a:spLocks noChangeAspect="1" noChangeArrowheads="1"/>
            </p:cNvSpPr>
            <p:nvPr/>
          </p:nvSpPr>
          <p:spPr bwMode="auto">
            <a:xfrm>
              <a:off x="1968" y="896"/>
              <a:ext cx="84" cy="13"/>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grpSp>
      <p:grpSp>
        <p:nvGrpSpPr>
          <p:cNvPr id="151628" name="Group 215"/>
          <p:cNvGrpSpPr>
            <a:grpSpLocks noChangeAspect="1"/>
          </p:cNvGrpSpPr>
          <p:nvPr/>
        </p:nvGrpSpPr>
        <p:grpSpPr bwMode="auto">
          <a:xfrm>
            <a:off x="8382000" y="5013325"/>
            <a:ext cx="119063" cy="69850"/>
            <a:chOff x="3731" y="950"/>
            <a:chExt cx="232" cy="106"/>
          </a:xfrm>
        </p:grpSpPr>
        <p:sp>
          <p:nvSpPr>
            <p:cNvPr id="210" name="Rectangle 216"/>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211" name="Freeform 217"/>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29" name="Group 218"/>
          <p:cNvGrpSpPr>
            <a:grpSpLocks noChangeAspect="1"/>
          </p:cNvGrpSpPr>
          <p:nvPr/>
        </p:nvGrpSpPr>
        <p:grpSpPr bwMode="auto">
          <a:xfrm>
            <a:off x="8382000" y="5132388"/>
            <a:ext cx="119063" cy="68262"/>
            <a:chOff x="3731" y="950"/>
            <a:chExt cx="232" cy="106"/>
          </a:xfrm>
        </p:grpSpPr>
        <p:sp>
          <p:nvSpPr>
            <p:cNvPr id="213" name="Rectangle 219"/>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214" name="Freeform 220"/>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30" name="Group 221"/>
          <p:cNvGrpSpPr>
            <a:grpSpLocks noChangeAspect="1"/>
          </p:cNvGrpSpPr>
          <p:nvPr/>
        </p:nvGrpSpPr>
        <p:grpSpPr bwMode="auto">
          <a:xfrm>
            <a:off x="8385175" y="5251450"/>
            <a:ext cx="119063" cy="68263"/>
            <a:chOff x="3731" y="950"/>
            <a:chExt cx="232" cy="106"/>
          </a:xfrm>
        </p:grpSpPr>
        <p:sp>
          <p:nvSpPr>
            <p:cNvPr id="216" name="Rectangle 222"/>
            <p:cNvSpPr>
              <a:spLocks noChangeAspect="1" noChangeArrowheads="1"/>
            </p:cNvSpPr>
            <p:nvPr/>
          </p:nvSpPr>
          <p:spPr bwMode="auto">
            <a:xfrm>
              <a:off x="3731" y="992"/>
              <a:ext cx="108" cy="17"/>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217" name="Freeform 223"/>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31" name="Group 224"/>
          <p:cNvGrpSpPr>
            <a:grpSpLocks noChangeAspect="1"/>
          </p:cNvGrpSpPr>
          <p:nvPr/>
        </p:nvGrpSpPr>
        <p:grpSpPr bwMode="auto">
          <a:xfrm>
            <a:off x="8382000" y="5368925"/>
            <a:ext cx="119063" cy="69850"/>
            <a:chOff x="3731" y="950"/>
            <a:chExt cx="232" cy="106"/>
          </a:xfrm>
        </p:grpSpPr>
        <p:sp>
          <p:nvSpPr>
            <p:cNvPr id="219" name="Rectangle 225"/>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220" name="Freeform 226"/>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grpSp>
        <p:nvGrpSpPr>
          <p:cNvPr id="151632" name="Group 227"/>
          <p:cNvGrpSpPr>
            <a:grpSpLocks noChangeAspect="1"/>
          </p:cNvGrpSpPr>
          <p:nvPr/>
        </p:nvGrpSpPr>
        <p:grpSpPr bwMode="auto">
          <a:xfrm>
            <a:off x="8382000" y="5487988"/>
            <a:ext cx="119063" cy="69850"/>
            <a:chOff x="3731" y="950"/>
            <a:chExt cx="232" cy="106"/>
          </a:xfrm>
        </p:grpSpPr>
        <p:sp>
          <p:nvSpPr>
            <p:cNvPr id="222" name="Rectangle 228"/>
            <p:cNvSpPr>
              <a:spLocks noChangeAspect="1" noChangeArrowheads="1"/>
            </p:cNvSpPr>
            <p:nvPr/>
          </p:nvSpPr>
          <p:spPr bwMode="auto">
            <a:xfrm>
              <a:off x="3731" y="993"/>
              <a:ext cx="108" cy="14"/>
            </a:xfrm>
            <a:prstGeom prst="rect">
              <a:avLst/>
            </a:prstGeom>
            <a:solidFill>
              <a:srgbClr val="FFFFFF"/>
            </a:solidFill>
            <a:ln w="0">
              <a:solidFill>
                <a:srgbClr val="FFFFFF"/>
              </a:solidFill>
              <a:miter lim="800000"/>
              <a:headEnd/>
              <a:tailEnd/>
            </a:ln>
          </p:spPr>
          <p:txBody>
            <a:bodyPr/>
            <a:lstStyle/>
            <a:p>
              <a:pPr>
                <a:defRPr/>
              </a:pPr>
              <a:endParaRPr lang="en-US">
                <a:effectLst>
                  <a:outerShdw blurRad="38100" dist="38100" dir="2700000" algn="tl">
                    <a:srgbClr val="C0C0C0"/>
                  </a:outerShdw>
                </a:effectLst>
                <a:latin typeface="Calisto MT" pitchFamily="18" charset="0"/>
                <a:ea typeface="+mn-ea"/>
                <a:cs typeface="Arial" pitchFamily="34" charset="0"/>
              </a:endParaRPr>
            </a:p>
          </p:txBody>
        </p:sp>
        <p:sp>
          <p:nvSpPr>
            <p:cNvPr id="223" name="Freeform 229"/>
            <p:cNvSpPr>
              <a:spLocks noChangeAspect="1"/>
            </p:cNvSpPr>
            <p:nvPr/>
          </p:nvSpPr>
          <p:spPr bwMode="auto">
            <a:xfrm>
              <a:off x="3889" y="950"/>
              <a:ext cx="74" cy="106"/>
            </a:xfrm>
            <a:custGeom>
              <a:avLst/>
              <a:gdLst/>
              <a:ahLst/>
              <a:cxnLst>
                <a:cxn ang="0">
                  <a:pos x="47" y="38"/>
                </a:cxn>
                <a:cxn ang="0">
                  <a:pos x="47" y="40"/>
                </a:cxn>
                <a:cxn ang="0">
                  <a:pos x="45" y="42"/>
                </a:cxn>
                <a:cxn ang="0">
                  <a:pos x="42" y="45"/>
                </a:cxn>
                <a:cxn ang="0">
                  <a:pos x="36" y="47"/>
                </a:cxn>
                <a:cxn ang="0">
                  <a:pos x="31" y="49"/>
                </a:cxn>
                <a:cxn ang="0">
                  <a:pos x="26" y="51"/>
                </a:cxn>
                <a:cxn ang="0">
                  <a:pos x="19" y="49"/>
                </a:cxn>
                <a:cxn ang="0">
                  <a:pos x="12" y="47"/>
                </a:cxn>
                <a:cxn ang="0">
                  <a:pos x="7" y="43"/>
                </a:cxn>
                <a:cxn ang="0">
                  <a:pos x="3" y="38"/>
                </a:cxn>
                <a:cxn ang="0">
                  <a:pos x="1" y="33"/>
                </a:cxn>
                <a:cxn ang="0">
                  <a:pos x="0" y="26"/>
                </a:cxn>
                <a:cxn ang="0">
                  <a:pos x="1" y="19"/>
                </a:cxn>
                <a:cxn ang="0">
                  <a:pos x="5" y="12"/>
                </a:cxn>
                <a:cxn ang="0">
                  <a:pos x="8" y="7"/>
                </a:cxn>
                <a:cxn ang="0">
                  <a:pos x="14" y="3"/>
                </a:cxn>
                <a:cxn ang="0">
                  <a:pos x="21" y="1"/>
                </a:cxn>
                <a:cxn ang="0">
                  <a:pos x="28" y="0"/>
                </a:cxn>
                <a:cxn ang="0">
                  <a:pos x="35" y="1"/>
                </a:cxn>
                <a:cxn ang="0">
                  <a:pos x="38" y="1"/>
                </a:cxn>
                <a:cxn ang="0">
                  <a:pos x="42" y="3"/>
                </a:cxn>
                <a:cxn ang="0">
                  <a:pos x="43" y="5"/>
                </a:cxn>
                <a:cxn ang="0">
                  <a:pos x="45" y="8"/>
                </a:cxn>
                <a:cxn ang="0">
                  <a:pos x="47" y="10"/>
                </a:cxn>
                <a:cxn ang="0">
                  <a:pos x="47" y="10"/>
                </a:cxn>
                <a:cxn ang="0">
                  <a:pos x="45" y="14"/>
                </a:cxn>
                <a:cxn ang="0">
                  <a:pos x="43" y="15"/>
                </a:cxn>
                <a:cxn ang="0">
                  <a:pos x="40" y="17"/>
                </a:cxn>
                <a:cxn ang="0">
                  <a:pos x="36" y="17"/>
                </a:cxn>
                <a:cxn ang="0">
                  <a:pos x="35" y="15"/>
                </a:cxn>
                <a:cxn ang="0">
                  <a:pos x="35" y="14"/>
                </a:cxn>
                <a:cxn ang="0">
                  <a:pos x="33" y="10"/>
                </a:cxn>
                <a:cxn ang="0">
                  <a:pos x="33" y="8"/>
                </a:cxn>
                <a:cxn ang="0">
                  <a:pos x="33" y="7"/>
                </a:cxn>
                <a:cxn ang="0">
                  <a:pos x="31" y="5"/>
                </a:cxn>
                <a:cxn ang="0">
                  <a:pos x="28" y="3"/>
                </a:cxn>
                <a:cxn ang="0">
                  <a:pos x="24" y="5"/>
                </a:cxn>
                <a:cxn ang="0">
                  <a:pos x="21" y="7"/>
                </a:cxn>
                <a:cxn ang="0">
                  <a:pos x="17" y="12"/>
                </a:cxn>
                <a:cxn ang="0">
                  <a:pos x="17" y="15"/>
                </a:cxn>
                <a:cxn ang="0">
                  <a:pos x="15" y="21"/>
                </a:cxn>
                <a:cxn ang="0">
                  <a:pos x="15" y="24"/>
                </a:cxn>
                <a:cxn ang="0">
                  <a:pos x="15" y="29"/>
                </a:cxn>
                <a:cxn ang="0">
                  <a:pos x="17" y="35"/>
                </a:cxn>
                <a:cxn ang="0">
                  <a:pos x="21" y="40"/>
                </a:cxn>
                <a:cxn ang="0">
                  <a:pos x="26" y="42"/>
                </a:cxn>
                <a:cxn ang="0">
                  <a:pos x="31" y="43"/>
                </a:cxn>
                <a:cxn ang="0">
                  <a:pos x="36" y="42"/>
                </a:cxn>
                <a:cxn ang="0">
                  <a:pos x="40" y="40"/>
                </a:cxn>
                <a:cxn ang="0">
                  <a:pos x="42" y="38"/>
                </a:cxn>
                <a:cxn ang="0">
                  <a:pos x="43" y="38"/>
                </a:cxn>
                <a:cxn ang="0">
                  <a:pos x="45" y="36"/>
                </a:cxn>
                <a:cxn ang="0">
                  <a:pos x="45" y="38"/>
                </a:cxn>
                <a:cxn ang="0">
                  <a:pos x="47" y="38"/>
                </a:cxn>
              </a:cxnLst>
              <a:rect l="0" t="0" r="r" b="b"/>
              <a:pathLst>
                <a:path w="47" h="51">
                  <a:moveTo>
                    <a:pt x="47" y="38"/>
                  </a:moveTo>
                  <a:lnTo>
                    <a:pt x="47" y="40"/>
                  </a:lnTo>
                  <a:lnTo>
                    <a:pt x="45" y="42"/>
                  </a:lnTo>
                  <a:lnTo>
                    <a:pt x="42" y="45"/>
                  </a:lnTo>
                  <a:lnTo>
                    <a:pt x="36" y="47"/>
                  </a:lnTo>
                  <a:lnTo>
                    <a:pt x="31" y="49"/>
                  </a:lnTo>
                  <a:lnTo>
                    <a:pt x="26" y="51"/>
                  </a:lnTo>
                  <a:lnTo>
                    <a:pt x="19" y="49"/>
                  </a:lnTo>
                  <a:lnTo>
                    <a:pt x="12" y="47"/>
                  </a:lnTo>
                  <a:lnTo>
                    <a:pt x="7" y="43"/>
                  </a:lnTo>
                  <a:lnTo>
                    <a:pt x="3" y="38"/>
                  </a:lnTo>
                  <a:lnTo>
                    <a:pt x="1" y="33"/>
                  </a:lnTo>
                  <a:lnTo>
                    <a:pt x="0" y="26"/>
                  </a:lnTo>
                  <a:lnTo>
                    <a:pt x="1" y="19"/>
                  </a:lnTo>
                  <a:lnTo>
                    <a:pt x="5" y="12"/>
                  </a:lnTo>
                  <a:lnTo>
                    <a:pt x="8" y="7"/>
                  </a:lnTo>
                  <a:lnTo>
                    <a:pt x="14" y="3"/>
                  </a:lnTo>
                  <a:lnTo>
                    <a:pt x="21" y="1"/>
                  </a:lnTo>
                  <a:lnTo>
                    <a:pt x="28" y="0"/>
                  </a:lnTo>
                  <a:lnTo>
                    <a:pt x="35" y="1"/>
                  </a:lnTo>
                  <a:lnTo>
                    <a:pt x="38" y="1"/>
                  </a:lnTo>
                  <a:lnTo>
                    <a:pt x="42" y="3"/>
                  </a:lnTo>
                  <a:lnTo>
                    <a:pt x="43" y="5"/>
                  </a:lnTo>
                  <a:lnTo>
                    <a:pt x="45" y="8"/>
                  </a:lnTo>
                  <a:lnTo>
                    <a:pt x="47" y="10"/>
                  </a:lnTo>
                  <a:lnTo>
                    <a:pt x="47" y="10"/>
                  </a:lnTo>
                  <a:lnTo>
                    <a:pt x="45" y="14"/>
                  </a:lnTo>
                  <a:lnTo>
                    <a:pt x="43" y="15"/>
                  </a:lnTo>
                  <a:lnTo>
                    <a:pt x="40" y="17"/>
                  </a:lnTo>
                  <a:lnTo>
                    <a:pt x="36" y="17"/>
                  </a:lnTo>
                  <a:lnTo>
                    <a:pt x="35" y="15"/>
                  </a:lnTo>
                  <a:lnTo>
                    <a:pt x="35" y="14"/>
                  </a:lnTo>
                  <a:lnTo>
                    <a:pt x="33" y="10"/>
                  </a:lnTo>
                  <a:lnTo>
                    <a:pt x="33" y="8"/>
                  </a:lnTo>
                  <a:lnTo>
                    <a:pt x="33" y="7"/>
                  </a:lnTo>
                  <a:lnTo>
                    <a:pt x="31" y="5"/>
                  </a:lnTo>
                  <a:lnTo>
                    <a:pt x="28" y="3"/>
                  </a:lnTo>
                  <a:lnTo>
                    <a:pt x="24" y="5"/>
                  </a:lnTo>
                  <a:lnTo>
                    <a:pt x="21" y="7"/>
                  </a:lnTo>
                  <a:lnTo>
                    <a:pt x="17" y="12"/>
                  </a:lnTo>
                  <a:lnTo>
                    <a:pt x="17" y="15"/>
                  </a:lnTo>
                  <a:lnTo>
                    <a:pt x="15" y="21"/>
                  </a:lnTo>
                  <a:lnTo>
                    <a:pt x="15" y="24"/>
                  </a:lnTo>
                  <a:lnTo>
                    <a:pt x="15" y="29"/>
                  </a:lnTo>
                  <a:lnTo>
                    <a:pt x="17" y="35"/>
                  </a:lnTo>
                  <a:lnTo>
                    <a:pt x="21" y="40"/>
                  </a:lnTo>
                  <a:lnTo>
                    <a:pt x="26" y="42"/>
                  </a:lnTo>
                  <a:lnTo>
                    <a:pt x="31" y="43"/>
                  </a:lnTo>
                  <a:lnTo>
                    <a:pt x="36" y="42"/>
                  </a:lnTo>
                  <a:lnTo>
                    <a:pt x="40" y="40"/>
                  </a:lnTo>
                  <a:lnTo>
                    <a:pt x="42" y="38"/>
                  </a:lnTo>
                  <a:lnTo>
                    <a:pt x="43" y="38"/>
                  </a:lnTo>
                  <a:lnTo>
                    <a:pt x="45" y="36"/>
                  </a:lnTo>
                  <a:lnTo>
                    <a:pt x="45" y="38"/>
                  </a:lnTo>
                  <a:lnTo>
                    <a:pt x="47" y="38"/>
                  </a:lnTo>
                  <a:close/>
                </a:path>
              </a:pathLst>
            </a:custGeom>
            <a:solidFill>
              <a:srgbClr val="FFFFFF"/>
            </a:solidFill>
            <a:ln w="0">
              <a:solidFill>
                <a:srgbClr val="FFFFFF"/>
              </a:solidFill>
              <a:prstDash val="solid"/>
              <a:round/>
              <a:headEnd/>
              <a:tailEnd/>
            </a:ln>
          </p:spPr>
          <p:txBody>
            <a:bodyPr/>
            <a:lstStyle/>
            <a:p>
              <a:pPr>
                <a:defRPr/>
              </a:pPr>
              <a:endParaRPr lang="en-US">
                <a:effectLst>
                  <a:outerShdw blurRad="38100" dist="38100" dir="2700000" algn="tl">
                    <a:srgbClr val="000000">
                      <a:alpha val="43137"/>
                    </a:srgbClr>
                  </a:outerShdw>
                </a:effectLst>
                <a:latin typeface="Arial" charset="0"/>
                <a:ea typeface="+mn-ea"/>
                <a:cs typeface="Arial" pitchFamily="34" charset="0"/>
              </a:endParaRPr>
            </a:p>
          </p:txBody>
        </p:sp>
      </p:grpSp>
      <p:sp>
        <p:nvSpPr>
          <p:cNvPr id="224" name="Text Box 230"/>
          <p:cNvSpPr txBox="1">
            <a:spLocks noChangeArrowheads="1"/>
          </p:cNvSpPr>
          <p:nvPr/>
        </p:nvSpPr>
        <p:spPr bwMode="auto">
          <a:xfrm>
            <a:off x="3635375" y="3717925"/>
            <a:ext cx="2286000" cy="369888"/>
          </a:xfrm>
          <a:prstGeom prst="rect">
            <a:avLst/>
          </a:prstGeom>
          <a:noFill/>
          <a:ln w="9525">
            <a:noFill/>
            <a:miter lim="800000"/>
            <a:headEnd/>
            <a:tailEnd/>
          </a:ln>
          <a:effectLst/>
        </p:spPr>
        <p:txBody>
          <a:bodyPr>
            <a:spAutoFit/>
          </a:bodyPr>
          <a:lstStyle>
            <a:lvl1pPr eaLnBrk="0" hangingPunct="0">
              <a:defRPr>
                <a:solidFill>
                  <a:schemeClr val="tx1"/>
                </a:solidFill>
                <a:latin typeface="Calisto MT" charset="0"/>
                <a:ea typeface="ＭＳ Ｐゴシック" charset="0"/>
                <a:cs typeface="Arial" charset="0"/>
              </a:defRPr>
            </a:lvl1pPr>
            <a:lvl2pPr marL="742950" indent="-285750" eaLnBrk="0" hangingPunct="0">
              <a:defRPr>
                <a:solidFill>
                  <a:schemeClr val="tx1"/>
                </a:solidFill>
                <a:latin typeface="Calisto MT" charset="0"/>
                <a:ea typeface="Arial" charset="0"/>
                <a:cs typeface="Arial" charset="0"/>
              </a:defRPr>
            </a:lvl2pPr>
            <a:lvl3pPr marL="1143000" indent="-228600" eaLnBrk="0" hangingPunct="0">
              <a:defRPr>
                <a:solidFill>
                  <a:schemeClr val="tx1"/>
                </a:solidFill>
                <a:latin typeface="Calisto MT" charset="0"/>
                <a:ea typeface="Arial" charset="0"/>
                <a:cs typeface="Arial" charset="0"/>
              </a:defRPr>
            </a:lvl3pPr>
            <a:lvl4pPr marL="1600200" indent="-228600" eaLnBrk="0" hangingPunct="0">
              <a:defRPr>
                <a:solidFill>
                  <a:schemeClr val="tx1"/>
                </a:solidFill>
                <a:latin typeface="Calisto MT" charset="0"/>
                <a:ea typeface="Arial" charset="0"/>
                <a:cs typeface="Arial" charset="0"/>
              </a:defRPr>
            </a:lvl4pPr>
            <a:lvl5pPr marL="2057400" indent="-228600" eaLnBrk="0" hangingPunct="0">
              <a:defRPr>
                <a:solidFill>
                  <a:schemeClr val="tx1"/>
                </a:solidFill>
                <a:latin typeface="Calisto MT" charset="0"/>
                <a:ea typeface="Arial" charset="0"/>
                <a:cs typeface="Arial" charset="0"/>
              </a:defRPr>
            </a:lvl5pPr>
            <a:lvl6pPr marL="2514600" indent="-228600" eaLnBrk="0" fontAlgn="base" hangingPunct="0">
              <a:spcBef>
                <a:spcPct val="0"/>
              </a:spcBef>
              <a:spcAft>
                <a:spcPct val="0"/>
              </a:spcAft>
              <a:defRPr>
                <a:solidFill>
                  <a:schemeClr val="tx1"/>
                </a:solidFill>
                <a:latin typeface="Calisto MT" charset="0"/>
                <a:ea typeface="Arial" charset="0"/>
                <a:cs typeface="Arial" charset="0"/>
              </a:defRPr>
            </a:lvl6pPr>
            <a:lvl7pPr marL="2971800" indent="-228600" eaLnBrk="0" fontAlgn="base" hangingPunct="0">
              <a:spcBef>
                <a:spcPct val="0"/>
              </a:spcBef>
              <a:spcAft>
                <a:spcPct val="0"/>
              </a:spcAft>
              <a:defRPr>
                <a:solidFill>
                  <a:schemeClr val="tx1"/>
                </a:solidFill>
                <a:latin typeface="Calisto MT" charset="0"/>
                <a:ea typeface="Arial" charset="0"/>
                <a:cs typeface="Arial" charset="0"/>
              </a:defRPr>
            </a:lvl7pPr>
            <a:lvl8pPr marL="3429000" indent="-228600" eaLnBrk="0" fontAlgn="base" hangingPunct="0">
              <a:spcBef>
                <a:spcPct val="0"/>
              </a:spcBef>
              <a:spcAft>
                <a:spcPct val="0"/>
              </a:spcAft>
              <a:defRPr>
                <a:solidFill>
                  <a:schemeClr val="tx1"/>
                </a:solidFill>
                <a:latin typeface="Calisto MT" charset="0"/>
                <a:ea typeface="Arial" charset="0"/>
                <a:cs typeface="Arial" charset="0"/>
              </a:defRPr>
            </a:lvl8pPr>
            <a:lvl9pPr marL="3886200" indent="-228600" eaLnBrk="0" fontAlgn="base" hangingPunct="0">
              <a:spcBef>
                <a:spcPct val="0"/>
              </a:spcBef>
              <a:spcAft>
                <a:spcPct val="0"/>
              </a:spcAft>
              <a:defRPr>
                <a:solidFill>
                  <a:schemeClr val="tx1"/>
                </a:solidFill>
                <a:latin typeface="Calisto MT" charset="0"/>
                <a:ea typeface="Arial" charset="0"/>
                <a:cs typeface="Arial" charset="0"/>
              </a:defRPr>
            </a:lvl9pPr>
          </a:lstStyle>
          <a:p>
            <a:pPr algn="ctr" eaLnBrk="1" hangingPunct="1"/>
            <a:r>
              <a:rPr lang="en-US" b="1">
                <a:solidFill>
                  <a:srgbClr val="FFFF00"/>
                </a:solidFill>
                <a:effectLst>
                  <a:outerShdw blurRad="38100" dist="38100" dir="2700000" algn="tl">
                    <a:srgbClr val="DDDDDD"/>
                  </a:outerShdw>
                </a:effectLst>
                <a:latin typeface="Arial" charset="0"/>
              </a:rPr>
              <a:t>400 BV</a:t>
            </a:r>
          </a:p>
        </p:txBody>
      </p:sp>
      <p:sp>
        <p:nvSpPr>
          <p:cNvPr id="225" name="Text Box 231"/>
          <p:cNvSpPr txBox="1">
            <a:spLocks noChangeArrowheads="1"/>
          </p:cNvSpPr>
          <p:nvPr/>
        </p:nvSpPr>
        <p:spPr bwMode="auto">
          <a:xfrm>
            <a:off x="2341563" y="4641850"/>
            <a:ext cx="782637" cy="307975"/>
          </a:xfrm>
          <a:prstGeom prst="rect">
            <a:avLst/>
          </a:prstGeom>
          <a:noFill/>
          <a:ln w="9525">
            <a:noFill/>
            <a:miter lim="800000"/>
            <a:headEnd/>
            <a:tailEnd/>
          </a:ln>
          <a:effectLst/>
        </p:spPr>
        <p:txBody>
          <a:bodyPr wrap="non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defRPr/>
            </a:pPr>
            <a:r>
              <a:rPr lang="en-US" sz="1400" b="1" u="none" dirty="0" smtClean="0">
                <a:solidFill>
                  <a:srgbClr val="FFFF00"/>
                </a:solidFill>
                <a:effectLst>
                  <a:outerShdw blurRad="38100" dist="38100" dir="2700000" algn="tl">
                    <a:srgbClr val="000000"/>
                  </a:outerShdw>
                </a:effectLst>
                <a:cs typeface="Arial" pitchFamily="34" charset="0"/>
              </a:rPr>
              <a:t>400 BV</a:t>
            </a:r>
            <a:endParaRPr lang="en-US" sz="1400" b="1" dirty="0" smtClean="0">
              <a:solidFill>
                <a:srgbClr val="FFFF00"/>
              </a:solidFill>
              <a:effectLst>
                <a:outerShdw blurRad="38100" dist="38100" dir="2700000" algn="tl">
                  <a:srgbClr val="000000"/>
                </a:outerShdw>
              </a:effectLst>
              <a:cs typeface="Arial" pitchFamily="34" charset="0"/>
            </a:endParaRPr>
          </a:p>
        </p:txBody>
      </p:sp>
      <p:sp>
        <p:nvSpPr>
          <p:cNvPr id="226" name="Text Box 237"/>
          <p:cNvSpPr txBox="1">
            <a:spLocks noChangeArrowheads="1"/>
          </p:cNvSpPr>
          <p:nvPr/>
        </p:nvSpPr>
        <p:spPr bwMode="auto">
          <a:xfrm>
            <a:off x="6249988" y="2965450"/>
            <a:ext cx="1247775" cy="307975"/>
          </a:xfrm>
          <a:prstGeom prst="rect">
            <a:avLst/>
          </a:prstGeom>
          <a:noFill/>
          <a:ln w="9525">
            <a:noFill/>
            <a:miter lim="800000"/>
            <a:headEnd/>
            <a:tailEnd/>
          </a:ln>
          <a:effectLst/>
        </p:spPr>
        <p:txBody>
          <a:bodyPr>
            <a:spAutoFit/>
          </a:bodyPr>
          <a:lstStyle>
            <a:lvl1pPr eaLnBrk="0" hangingPunct="0">
              <a:defRPr>
                <a:solidFill>
                  <a:schemeClr val="tx1"/>
                </a:solidFill>
                <a:latin typeface="Calisto MT" charset="0"/>
                <a:ea typeface="ＭＳ Ｐゴシック" charset="0"/>
                <a:cs typeface="Arial" charset="0"/>
              </a:defRPr>
            </a:lvl1pPr>
            <a:lvl2pPr marL="742950" indent="-285750" eaLnBrk="0" hangingPunct="0">
              <a:defRPr>
                <a:solidFill>
                  <a:schemeClr val="tx1"/>
                </a:solidFill>
                <a:latin typeface="Calisto MT" charset="0"/>
                <a:ea typeface="Arial" charset="0"/>
                <a:cs typeface="Arial" charset="0"/>
              </a:defRPr>
            </a:lvl2pPr>
            <a:lvl3pPr marL="1143000" indent="-228600" eaLnBrk="0" hangingPunct="0">
              <a:defRPr>
                <a:solidFill>
                  <a:schemeClr val="tx1"/>
                </a:solidFill>
                <a:latin typeface="Calisto MT" charset="0"/>
                <a:ea typeface="Arial" charset="0"/>
                <a:cs typeface="Arial" charset="0"/>
              </a:defRPr>
            </a:lvl3pPr>
            <a:lvl4pPr marL="1600200" indent="-228600" eaLnBrk="0" hangingPunct="0">
              <a:defRPr>
                <a:solidFill>
                  <a:schemeClr val="tx1"/>
                </a:solidFill>
                <a:latin typeface="Calisto MT" charset="0"/>
                <a:ea typeface="Arial" charset="0"/>
                <a:cs typeface="Arial" charset="0"/>
              </a:defRPr>
            </a:lvl4pPr>
            <a:lvl5pPr marL="2057400" indent="-228600" eaLnBrk="0" hangingPunct="0">
              <a:defRPr>
                <a:solidFill>
                  <a:schemeClr val="tx1"/>
                </a:solidFill>
                <a:latin typeface="Calisto MT" charset="0"/>
                <a:ea typeface="Arial" charset="0"/>
                <a:cs typeface="Arial" charset="0"/>
              </a:defRPr>
            </a:lvl5pPr>
            <a:lvl6pPr marL="2514600" indent="-228600" eaLnBrk="0" fontAlgn="base" hangingPunct="0">
              <a:spcBef>
                <a:spcPct val="0"/>
              </a:spcBef>
              <a:spcAft>
                <a:spcPct val="0"/>
              </a:spcAft>
              <a:defRPr>
                <a:solidFill>
                  <a:schemeClr val="tx1"/>
                </a:solidFill>
                <a:latin typeface="Calisto MT" charset="0"/>
                <a:ea typeface="Arial" charset="0"/>
                <a:cs typeface="Arial" charset="0"/>
              </a:defRPr>
            </a:lvl6pPr>
            <a:lvl7pPr marL="2971800" indent="-228600" eaLnBrk="0" fontAlgn="base" hangingPunct="0">
              <a:spcBef>
                <a:spcPct val="0"/>
              </a:spcBef>
              <a:spcAft>
                <a:spcPct val="0"/>
              </a:spcAft>
              <a:defRPr>
                <a:solidFill>
                  <a:schemeClr val="tx1"/>
                </a:solidFill>
                <a:latin typeface="Calisto MT" charset="0"/>
                <a:ea typeface="Arial" charset="0"/>
                <a:cs typeface="Arial" charset="0"/>
              </a:defRPr>
            </a:lvl7pPr>
            <a:lvl8pPr marL="3429000" indent="-228600" eaLnBrk="0" fontAlgn="base" hangingPunct="0">
              <a:spcBef>
                <a:spcPct val="0"/>
              </a:spcBef>
              <a:spcAft>
                <a:spcPct val="0"/>
              </a:spcAft>
              <a:defRPr>
                <a:solidFill>
                  <a:schemeClr val="tx1"/>
                </a:solidFill>
                <a:latin typeface="Calisto MT" charset="0"/>
                <a:ea typeface="Arial" charset="0"/>
                <a:cs typeface="Arial" charset="0"/>
              </a:defRPr>
            </a:lvl8pPr>
            <a:lvl9pPr marL="3886200" indent="-228600" eaLnBrk="0" fontAlgn="base" hangingPunct="0">
              <a:spcBef>
                <a:spcPct val="0"/>
              </a:spcBef>
              <a:spcAft>
                <a:spcPct val="0"/>
              </a:spcAft>
              <a:defRPr>
                <a:solidFill>
                  <a:schemeClr val="tx1"/>
                </a:solidFill>
                <a:latin typeface="Calisto MT" charset="0"/>
                <a:ea typeface="Arial" charset="0"/>
                <a:cs typeface="Arial" charset="0"/>
              </a:defRPr>
            </a:lvl9pPr>
          </a:lstStyle>
          <a:p>
            <a:pPr algn="ctr" eaLnBrk="1" hangingPunct="1">
              <a:spcBef>
                <a:spcPct val="50000"/>
              </a:spcBef>
            </a:pPr>
            <a:r>
              <a:rPr lang="en-US" sz="1400" b="1">
                <a:solidFill>
                  <a:srgbClr val="FFFF66"/>
                </a:solidFill>
                <a:effectLst>
                  <a:outerShdw blurRad="38100" dist="38100" dir="2700000" algn="tl">
                    <a:srgbClr val="DDDDDD"/>
                  </a:outerShdw>
                </a:effectLst>
                <a:latin typeface="Arial" charset="0"/>
              </a:rPr>
              <a:t>1200 BV</a:t>
            </a:r>
          </a:p>
        </p:txBody>
      </p:sp>
      <p:sp>
        <p:nvSpPr>
          <p:cNvPr id="227" name="Text Box 239"/>
          <p:cNvSpPr txBox="1">
            <a:spLocks noChangeArrowheads="1"/>
          </p:cNvSpPr>
          <p:nvPr/>
        </p:nvSpPr>
        <p:spPr bwMode="auto">
          <a:xfrm>
            <a:off x="1930400" y="3024188"/>
            <a:ext cx="1471613" cy="307975"/>
          </a:xfrm>
          <a:prstGeom prst="rect">
            <a:avLst/>
          </a:prstGeom>
          <a:noFill/>
          <a:ln w="9525">
            <a:noFill/>
            <a:miter lim="800000"/>
            <a:headEnd/>
            <a:tailEnd/>
          </a:ln>
          <a:effectLst/>
        </p:spPr>
        <p:txBody>
          <a:bodyPr>
            <a:spAutoFit/>
          </a:bodyPr>
          <a:lstStyle>
            <a:lvl1pPr eaLnBrk="0" hangingPunct="0">
              <a:defRPr>
                <a:solidFill>
                  <a:schemeClr val="tx1"/>
                </a:solidFill>
                <a:latin typeface="Calisto MT" charset="0"/>
                <a:ea typeface="ＭＳ Ｐゴシック" charset="0"/>
                <a:cs typeface="Arial" charset="0"/>
              </a:defRPr>
            </a:lvl1pPr>
            <a:lvl2pPr marL="742950" indent="-285750" eaLnBrk="0" hangingPunct="0">
              <a:defRPr>
                <a:solidFill>
                  <a:schemeClr val="tx1"/>
                </a:solidFill>
                <a:latin typeface="Calisto MT" charset="0"/>
                <a:ea typeface="Arial" charset="0"/>
                <a:cs typeface="Arial" charset="0"/>
              </a:defRPr>
            </a:lvl2pPr>
            <a:lvl3pPr marL="1143000" indent="-228600" eaLnBrk="0" hangingPunct="0">
              <a:defRPr>
                <a:solidFill>
                  <a:schemeClr val="tx1"/>
                </a:solidFill>
                <a:latin typeface="Calisto MT" charset="0"/>
                <a:ea typeface="Arial" charset="0"/>
                <a:cs typeface="Arial" charset="0"/>
              </a:defRPr>
            </a:lvl3pPr>
            <a:lvl4pPr marL="1600200" indent="-228600" eaLnBrk="0" hangingPunct="0">
              <a:defRPr>
                <a:solidFill>
                  <a:schemeClr val="tx1"/>
                </a:solidFill>
                <a:latin typeface="Calisto MT" charset="0"/>
                <a:ea typeface="Arial" charset="0"/>
                <a:cs typeface="Arial" charset="0"/>
              </a:defRPr>
            </a:lvl4pPr>
            <a:lvl5pPr marL="2057400" indent="-228600" eaLnBrk="0" hangingPunct="0">
              <a:defRPr>
                <a:solidFill>
                  <a:schemeClr val="tx1"/>
                </a:solidFill>
                <a:latin typeface="Calisto MT" charset="0"/>
                <a:ea typeface="Arial" charset="0"/>
                <a:cs typeface="Arial" charset="0"/>
              </a:defRPr>
            </a:lvl5pPr>
            <a:lvl6pPr marL="2514600" indent="-228600" eaLnBrk="0" fontAlgn="base" hangingPunct="0">
              <a:spcBef>
                <a:spcPct val="0"/>
              </a:spcBef>
              <a:spcAft>
                <a:spcPct val="0"/>
              </a:spcAft>
              <a:defRPr>
                <a:solidFill>
                  <a:schemeClr val="tx1"/>
                </a:solidFill>
                <a:latin typeface="Calisto MT" charset="0"/>
                <a:ea typeface="Arial" charset="0"/>
                <a:cs typeface="Arial" charset="0"/>
              </a:defRPr>
            </a:lvl6pPr>
            <a:lvl7pPr marL="2971800" indent="-228600" eaLnBrk="0" fontAlgn="base" hangingPunct="0">
              <a:spcBef>
                <a:spcPct val="0"/>
              </a:spcBef>
              <a:spcAft>
                <a:spcPct val="0"/>
              </a:spcAft>
              <a:defRPr>
                <a:solidFill>
                  <a:schemeClr val="tx1"/>
                </a:solidFill>
                <a:latin typeface="Calisto MT" charset="0"/>
                <a:ea typeface="Arial" charset="0"/>
                <a:cs typeface="Arial" charset="0"/>
              </a:defRPr>
            </a:lvl7pPr>
            <a:lvl8pPr marL="3429000" indent="-228600" eaLnBrk="0" fontAlgn="base" hangingPunct="0">
              <a:spcBef>
                <a:spcPct val="0"/>
              </a:spcBef>
              <a:spcAft>
                <a:spcPct val="0"/>
              </a:spcAft>
              <a:defRPr>
                <a:solidFill>
                  <a:schemeClr val="tx1"/>
                </a:solidFill>
                <a:latin typeface="Calisto MT" charset="0"/>
                <a:ea typeface="Arial" charset="0"/>
                <a:cs typeface="Arial" charset="0"/>
              </a:defRPr>
            </a:lvl8pPr>
            <a:lvl9pPr marL="3886200" indent="-228600" eaLnBrk="0" fontAlgn="base" hangingPunct="0">
              <a:spcBef>
                <a:spcPct val="0"/>
              </a:spcBef>
              <a:spcAft>
                <a:spcPct val="0"/>
              </a:spcAft>
              <a:defRPr>
                <a:solidFill>
                  <a:schemeClr val="tx1"/>
                </a:solidFill>
                <a:latin typeface="Calisto MT" charset="0"/>
                <a:ea typeface="Arial" charset="0"/>
                <a:cs typeface="Arial" charset="0"/>
              </a:defRPr>
            </a:lvl9pPr>
          </a:lstStyle>
          <a:p>
            <a:pPr algn="ctr" eaLnBrk="1" hangingPunct="1">
              <a:spcBef>
                <a:spcPct val="50000"/>
              </a:spcBef>
            </a:pPr>
            <a:r>
              <a:rPr lang="en-US" sz="1400" b="1">
                <a:solidFill>
                  <a:srgbClr val="FFFF66"/>
                </a:solidFill>
                <a:effectLst>
                  <a:outerShdw blurRad="38100" dist="38100" dir="2700000" algn="tl">
                    <a:srgbClr val="DDDDDD"/>
                  </a:outerShdw>
                </a:effectLst>
                <a:latin typeface="Arial" charset="0"/>
              </a:rPr>
              <a:t>1200 BV</a:t>
            </a:r>
          </a:p>
        </p:txBody>
      </p:sp>
      <p:sp>
        <p:nvSpPr>
          <p:cNvPr id="228" name="Text Box 231"/>
          <p:cNvSpPr txBox="1">
            <a:spLocks noChangeArrowheads="1"/>
          </p:cNvSpPr>
          <p:nvPr/>
        </p:nvSpPr>
        <p:spPr bwMode="auto">
          <a:xfrm>
            <a:off x="1274763" y="5546725"/>
            <a:ext cx="782637" cy="307975"/>
          </a:xfrm>
          <a:prstGeom prst="rect">
            <a:avLst/>
          </a:prstGeom>
          <a:noFill/>
          <a:ln w="9525">
            <a:noFill/>
            <a:miter lim="800000"/>
            <a:headEnd/>
            <a:tailEnd/>
          </a:ln>
          <a:effectLst/>
        </p:spPr>
        <p:txBody>
          <a:bodyPr wrap="non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defRPr/>
            </a:pPr>
            <a:r>
              <a:rPr lang="en-US" sz="1400" b="1" u="none" smtClean="0">
                <a:solidFill>
                  <a:srgbClr val="FFFF00"/>
                </a:solidFill>
                <a:effectLst>
                  <a:outerShdw blurRad="38100" dist="38100" dir="2700000" algn="tl">
                    <a:srgbClr val="000000"/>
                  </a:outerShdw>
                </a:effectLst>
                <a:cs typeface="Arial" pitchFamily="34" charset="0"/>
              </a:rPr>
              <a:t>400 BV</a:t>
            </a:r>
            <a:endParaRPr lang="en-US" sz="1400" b="1" smtClean="0">
              <a:solidFill>
                <a:srgbClr val="FFFF00"/>
              </a:solidFill>
              <a:effectLst>
                <a:outerShdw blurRad="38100" dist="38100" dir="2700000" algn="tl">
                  <a:srgbClr val="000000"/>
                </a:outerShdw>
              </a:effectLst>
              <a:cs typeface="Arial" pitchFamily="34" charset="0"/>
            </a:endParaRPr>
          </a:p>
        </p:txBody>
      </p:sp>
      <p:sp>
        <p:nvSpPr>
          <p:cNvPr id="229" name="Text Box 231"/>
          <p:cNvSpPr txBox="1">
            <a:spLocks noChangeArrowheads="1"/>
          </p:cNvSpPr>
          <p:nvPr/>
        </p:nvSpPr>
        <p:spPr bwMode="auto">
          <a:xfrm>
            <a:off x="7372350" y="5546725"/>
            <a:ext cx="782638" cy="307975"/>
          </a:xfrm>
          <a:prstGeom prst="rect">
            <a:avLst/>
          </a:prstGeom>
          <a:noFill/>
          <a:ln w="9525">
            <a:noFill/>
            <a:miter lim="800000"/>
            <a:headEnd/>
            <a:tailEnd/>
          </a:ln>
          <a:effectLst/>
        </p:spPr>
        <p:txBody>
          <a:bodyPr wrap="non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defRPr/>
            </a:pPr>
            <a:r>
              <a:rPr lang="en-US" sz="1400" b="1" u="none" smtClean="0">
                <a:solidFill>
                  <a:srgbClr val="FFFF00"/>
                </a:solidFill>
                <a:effectLst>
                  <a:outerShdw blurRad="38100" dist="38100" dir="2700000" algn="tl">
                    <a:srgbClr val="000000"/>
                  </a:outerShdw>
                </a:effectLst>
                <a:cs typeface="Arial" pitchFamily="34" charset="0"/>
              </a:rPr>
              <a:t>400 BV</a:t>
            </a:r>
            <a:endParaRPr lang="en-US" sz="1400" b="1" smtClean="0">
              <a:solidFill>
                <a:srgbClr val="FFFF00"/>
              </a:solidFill>
              <a:effectLst>
                <a:outerShdw blurRad="38100" dist="38100" dir="2700000" algn="tl">
                  <a:srgbClr val="000000"/>
                </a:outerShdw>
              </a:effectLst>
              <a:cs typeface="Arial" pitchFamily="34" charset="0"/>
            </a:endParaRPr>
          </a:p>
        </p:txBody>
      </p:sp>
      <p:sp>
        <p:nvSpPr>
          <p:cNvPr id="230" name="Text Box 231"/>
          <p:cNvSpPr txBox="1">
            <a:spLocks noChangeArrowheads="1"/>
          </p:cNvSpPr>
          <p:nvPr/>
        </p:nvSpPr>
        <p:spPr bwMode="auto">
          <a:xfrm>
            <a:off x="5257800" y="5546725"/>
            <a:ext cx="782638" cy="307975"/>
          </a:xfrm>
          <a:prstGeom prst="rect">
            <a:avLst/>
          </a:prstGeom>
          <a:noFill/>
          <a:ln w="9525">
            <a:noFill/>
            <a:miter lim="800000"/>
            <a:headEnd/>
            <a:tailEnd/>
          </a:ln>
          <a:effectLst/>
        </p:spPr>
        <p:txBody>
          <a:bodyPr wrap="non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defRPr/>
            </a:pPr>
            <a:r>
              <a:rPr lang="en-US" sz="1400" b="1" u="none" smtClean="0">
                <a:solidFill>
                  <a:srgbClr val="FFFF00"/>
                </a:solidFill>
                <a:effectLst>
                  <a:outerShdw blurRad="38100" dist="38100" dir="2700000" algn="tl">
                    <a:srgbClr val="000000"/>
                  </a:outerShdw>
                </a:effectLst>
                <a:cs typeface="Arial" pitchFamily="34" charset="0"/>
              </a:rPr>
              <a:t>400 BV</a:t>
            </a:r>
            <a:endParaRPr lang="en-US" sz="1400" b="1" smtClean="0">
              <a:solidFill>
                <a:srgbClr val="FFFF00"/>
              </a:solidFill>
              <a:effectLst>
                <a:outerShdw blurRad="38100" dist="38100" dir="2700000" algn="tl">
                  <a:srgbClr val="000000"/>
                </a:outerShdw>
              </a:effectLst>
              <a:cs typeface="Arial" pitchFamily="34" charset="0"/>
            </a:endParaRPr>
          </a:p>
        </p:txBody>
      </p:sp>
      <p:sp>
        <p:nvSpPr>
          <p:cNvPr id="231" name="Text Box 231"/>
          <p:cNvSpPr txBox="1">
            <a:spLocks noChangeArrowheads="1"/>
          </p:cNvSpPr>
          <p:nvPr/>
        </p:nvSpPr>
        <p:spPr bwMode="auto">
          <a:xfrm>
            <a:off x="3255963" y="5546725"/>
            <a:ext cx="782637" cy="307975"/>
          </a:xfrm>
          <a:prstGeom prst="rect">
            <a:avLst/>
          </a:prstGeom>
          <a:noFill/>
          <a:ln w="9525">
            <a:noFill/>
            <a:miter lim="800000"/>
            <a:headEnd/>
            <a:tailEnd/>
          </a:ln>
          <a:effectLst/>
        </p:spPr>
        <p:txBody>
          <a:bodyPr wrap="non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defRPr/>
            </a:pPr>
            <a:r>
              <a:rPr lang="en-US" sz="1400" b="1" u="none" smtClean="0">
                <a:solidFill>
                  <a:srgbClr val="FFFF00"/>
                </a:solidFill>
                <a:effectLst>
                  <a:outerShdw blurRad="38100" dist="38100" dir="2700000" algn="tl">
                    <a:srgbClr val="000000"/>
                  </a:outerShdw>
                </a:effectLst>
                <a:cs typeface="Arial" pitchFamily="34" charset="0"/>
              </a:rPr>
              <a:t>400 BV</a:t>
            </a:r>
            <a:endParaRPr lang="en-US" sz="1400" b="1" smtClean="0">
              <a:solidFill>
                <a:srgbClr val="FFFF00"/>
              </a:solidFill>
              <a:effectLst>
                <a:outerShdw blurRad="38100" dist="38100" dir="2700000" algn="tl">
                  <a:srgbClr val="000000"/>
                </a:outerShdw>
              </a:effectLst>
              <a:cs typeface="Arial" pitchFamily="34" charset="0"/>
            </a:endParaRPr>
          </a:p>
        </p:txBody>
      </p:sp>
      <p:sp>
        <p:nvSpPr>
          <p:cNvPr id="232" name="Text Box 231"/>
          <p:cNvSpPr txBox="1">
            <a:spLocks noChangeArrowheads="1"/>
          </p:cNvSpPr>
          <p:nvPr/>
        </p:nvSpPr>
        <p:spPr bwMode="auto">
          <a:xfrm>
            <a:off x="6399213" y="4648200"/>
            <a:ext cx="782637" cy="307975"/>
          </a:xfrm>
          <a:prstGeom prst="rect">
            <a:avLst/>
          </a:prstGeom>
          <a:noFill/>
          <a:ln w="9525">
            <a:noFill/>
            <a:miter lim="800000"/>
            <a:headEnd/>
            <a:tailEnd/>
          </a:ln>
          <a:effectLst/>
        </p:spPr>
        <p:txBody>
          <a:bodyPr wrap="none">
            <a:spAutoFit/>
          </a:bodyPr>
          <a:lstStyle>
            <a:lvl1pPr>
              <a:defRPr sz="3600" u="sng">
                <a:solidFill>
                  <a:schemeClr val="tx1"/>
                </a:solidFill>
                <a:latin typeface="Arial" pitchFamily="34" charset="0"/>
                <a:ea typeface="ＭＳ Ｐゴシック" pitchFamily="34" charset="-128"/>
              </a:defRPr>
            </a:lvl1pPr>
            <a:lvl2pPr marL="742950" indent="-285750">
              <a:defRPr sz="3600" u="sng">
                <a:solidFill>
                  <a:schemeClr val="tx1"/>
                </a:solidFill>
                <a:latin typeface="Arial" pitchFamily="34" charset="0"/>
                <a:ea typeface="ＭＳ Ｐゴシック" pitchFamily="34" charset="-128"/>
              </a:defRPr>
            </a:lvl2pPr>
            <a:lvl3pPr marL="1143000" indent="-228600">
              <a:defRPr sz="3600" u="sng">
                <a:solidFill>
                  <a:schemeClr val="tx1"/>
                </a:solidFill>
                <a:latin typeface="Arial" pitchFamily="34" charset="0"/>
                <a:ea typeface="ＭＳ Ｐゴシック" pitchFamily="34" charset="-128"/>
              </a:defRPr>
            </a:lvl3pPr>
            <a:lvl4pPr marL="1600200" indent="-228600">
              <a:defRPr sz="3600" u="sng">
                <a:solidFill>
                  <a:schemeClr val="tx1"/>
                </a:solidFill>
                <a:latin typeface="Arial" pitchFamily="34" charset="0"/>
                <a:ea typeface="ＭＳ Ｐゴシック" pitchFamily="34" charset="-128"/>
              </a:defRPr>
            </a:lvl4pPr>
            <a:lvl5pPr marL="2057400" indent="-228600">
              <a:defRPr sz="3600" u="sng">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600" u="sng">
                <a:solidFill>
                  <a:schemeClr val="tx1"/>
                </a:solidFill>
                <a:latin typeface="Arial" pitchFamily="34" charset="0"/>
                <a:ea typeface="ＭＳ Ｐゴシック" pitchFamily="34" charset="-128"/>
              </a:defRPr>
            </a:lvl9pPr>
          </a:lstStyle>
          <a:p>
            <a:pPr>
              <a:defRPr/>
            </a:pPr>
            <a:r>
              <a:rPr lang="en-US" sz="1400" b="1" u="none" dirty="0" smtClean="0">
                <a:solidFill>
                  <a:srgbClr val="FFFF00"/>
                </a:solidFill>
                <a:effectLst>
                  <a:outerShdw blurRad="38100" dist="38100" dir="2700000" algn="tl">
                    <a:srgbClr val="000000"/>
                  </a:outerShdw>
                </a:effectLst>
                <a:cs typeface="Arial" pitchFamily="34" charset="0"/>
              </a:rPr>
              <a:t>400 BV</a:t>
            </a:r>
            <a:endParaRPr lang="en-US" sz="1400" b="1" dirty="0" smtClean="0">
              <a:solidFill>
                <a:srgbClr val="FFFF00"/>
              </a:solidFill>
              <a:effectLst>
                <a:outerShdw blurRad="38100" dist="38100" dir="2700000" algn="tl">
                  <a:srgbClr val="000000"/>
                </a:outerShdw>
              </a:effectLst>
              <a:cs typeface="Arial" pitchFamily="34" charset="0"/>
            </a:endParaRPr>
          </a:p>
        </p:txBody>
      </p:sp>
      <p:pic>
        <p:nvPicPr>
          <p:cNvPr id="151642" name="Picture 233" descr="GBR_PeopleLeadToPeople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346325"/>
            <a:ext cx="2016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643" name="Picture 235" descr="GBR_PeopleLeadToPeople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63763" y="3649663"/>
            <a:ext cx="21209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644" name="Picture 236" descr="GBR_PeopleLeadToPeople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48275" y="3649663"/>
            <a:ext cx="2068513"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105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5473</TotalTime>
  <Words>1356</Words>
  <Application>Microsoft Macintosh PowerPoint</Application>
  <PresentationFormat>On-screen Show (4:3)</PresentationFormat>
  <Paragraphs>145</Paragraphs>
  <Slides>11</Slides>
  <Notes>8</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Custom Design</vt:lpstr>
      <vt:lpstr>1_Custom Design</vt:lpstr>
      <vt:lpstr>Building a Successful UnFranchise/Wellness Business  with Health &amp; Nutrition and Age Management</vt:lpstr>
      <vt:lpstr>Five steps to building a successful  UnFranchise Business</vt:lpstr>
      <vt:lpstr>Product Profit Analysis</vt:lpstr>
      <vt:lpstr>PowerPoint Presentation</vt:lpstr>
      <vt:lpstr>Activate</vt:lpstr>
      <vt:lpstr>How Commissions Are Earned</vt:lpstr>
      <vt:lpstr>What does this translate to?</vt:lpstr>
      <vt:lpstr>PowerPoint Presentation</vt:lpstr>
      <vt:lpstr>PowerPoint Presentation</vt:lpstr>
      <vt:lpstr>Master UnFranchise Owner</vt:lpstr>
      <vt:lpstr>The Value of One Customer a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Nutrition Your Need</dc:title>
  <dc:creator>James Moffat</dc:creator>
  <cp:lastModifiedBy>Jacki Blasko</cp:lastModifiedBy>
  <cp:revision>140</cp:revision>
  <cp:lastPrinted>2014-02-15T18:49:42Z</cp:lastPrinted>
  <dcterms:created xsi:type="dcterms:W3CDTF">2014-01-15T15:01:49Z</dcterms:created>
  <dcterms:modified xsi:type="dcterms:W3CDTF">2014-03-09T01:09:23Z</dcterms:modified>
</cp:coreProperties>
</file>